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16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69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wmf" ContentType="image/x-wmf"/>
  <Override PartName="/ppt/media/image2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7.png" ContentType="image/png"/>
  <Override PartName="/ppt/media/image61.png" ContentType="image/png"/>
  <Override PartName="/ppt/media/image23.png" ContentType="image/png"/>
  <Override PartName="/ppt/media/image60.png" ContentType="image/png"/>
  <Override PartName="/ppt/media/image40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4.png" ContentType="image/png"/>
  <Override PartName="/ppt/media/image41.png" ContentType="image/png"/>
  <Override PartName="/ppt/media/image42.png" ContentType="image/png"/>
  <Override PartName="/ppt/media/image43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BF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BF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BF" sz="4400" spc="-1" strike="noStrike">
                <a:latin typeface="Arial"/>
              </a:rPr>
              <a:t>Cliquez pour éditer le format du texte-titre</a:t>
            </a:r>
            <a:endParaRPr b="0" lang="fr-BF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3200" spc="-1" strike="noStrike">
                <a:latin typeface="Arial"/>
              </a:rPr>
              <a:t>Cliquez pour éditer le format du plan de texte</a:t>
            </a:r>
            <a:endParaRPr b="0" lang="fr-BF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BF" sz="2800" spc="-1" strike="noStrike">
                <a:latin typeface="Arial"/>
              </a:rPr>
              <a:t>Second niveau de plan</a:t>
            </a:r>
            <a:endParaRPr b="0" lang="fr-BF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400" spc="-1" strike="noStrike">
                <a:latin typeface="Arial"/>
              </a:rPr>
              <a:t>Troisième niveau de plan</a:t>
            </a:r>
            <a:endParaRPr b="0" lang="fr-BF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BF" sz="2000" spc="-1" strike="noStrike">
                <a:latin typeface="Arial"/>
              </a:rPr>
              <a:t>Quatrième niveau de plan</a:t>
            </a:r>
            <a:endParaRPr b="0" lang="fr-BF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Cinquième niveau de plan</a:t>
            </a:r>
            <a:endParaRPr b="0" lang="fr-BF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Sixième niveau de plan</a:t>
            </a:r>
            <a:endParaRPr b="0" lang="fr-BF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Septième niveau de plan</a:t>
            </a:r>
            <a:endParaRPr b="0" lang="fr-BF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BF" sz="4400" spc="-1" strike="noStrike">
                <a:latin typeface="Arial"/>
              </a:rPr>
              <a:t>Cliquez pour éditer le format du texte-titre</a:t>
            </a:r>
            <a:endParaRPr b="0" lang="fr-BF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3200" spc="-1" strike="noStrike">
                <a:latin typeface="Arial"/>
              </a:rPr>
              <a:t>Cliquez pour éditer le format du plan de texte</a:t>
            </a:r>
            <a:endParaRPr b="0" lang="fr-BF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BF" sz="2800" spc="-1" strike="noStrike">
                <a:latin typeface="Arial"/>
              </a:rPr>
              <a:t>Second niveau de plan</a:t>
            </a:r>
            <a:endParaRPr b="0" lang="fr-BF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400" spc="-1" strike="noStrike">
                <a:latin typeface="Arial"/>
              </a:rPr>
              <a:t>Troisième niveau de plan</a:t>
            </a:r>
            <a:endParaRPr b="0" lang="fr-BF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BF" sz="2000" spc="-1" strike="noStrike">
                <a:latin typeface="Arial"/>
              </a:rPr>
              <a:t>Quatrième niveau de plan</a:t>
            </a:r>
            <a:endParaRPr b="0" lang="fr-BF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Cinquième niveau de plan</a:t>
            </a:r>
            <a:endParaRPr b="0" lang="fr-BF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Sixième niveau de plan</a:t>
            </a:r>
            <a:endParaRPr b="0" lang="fr-BF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BF" sz="2000" spc="-1" strike="noStrike">
                <a:latin typeface="Arial"/>
              </a:rPr>
              <a:t>Septième niveau de plan</a:t>
            </a:r>
            <a:endParaRPr b="0" lang="fr-BF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wm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github.com/estelp/Mentoring_Project/tree/main" TargetMode="External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53680" y="152640"/>
            <a:ext cx="1409040" cy="602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Google Shape;59;p14" descr="Une image contenant clipart, logo, Graphique, graphisme&#10;&#10;Description générée automatiquement"/>
          <p:cNvPicPr/>
          <p:nvPr/>
        </p:nvPicPr>
        <p:blipFill>
          <a:blip r:embed="rId2"/>
          <a:stretch/>
        </p:blipFill>
        <p:spPr>
          <a:xfrm>
            <a:off x="2276280" y="4286160"/>
            <a:ext cx="898560" cy="826200"/>
          </a:xfrm>
          <a:prstGeom prst="rect">
            <a:avLst/>
          </a:prstGeom>
          <a:ln>
            <a:noFill/>
          </a:ln>
        </p:spPr>
      </p:pic>
      <p:pic>
        <p:nvPicPr>
          <p:cNvPr id="78" name="Google Shape;60;p14" descr="Une image contenant logo, Police, Graphique, symbole&#10;&#10;Description générée automatiquement"/>
          <p:cNvPicPr/>
          <p:nvPr/>
        </p:nvPicPr>
        <p:blipFill>
          <a:blip r:embed="rId3"/>
          <a:stretch/>
        </p:blipFill>
        <p:spPr>
          <a:xfrm>
            <a:off x="488880" y="4328280"/>
            <a:ext cx="1098720" cy="79056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3156480" y="108000"/>
            <a:ext cx="2687400" cy="3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97a7"/>
                </a:solidFill>
                <a:latin typeface="Arial Black"/>
                <a:ea typeface="Arial Black"/>
              </a:rPr>
              <a:t>https://cibig-wave.github.io</a:t>
            </a:r>
            <a:endParaRPr b="0" lang="fr-BF" sz="11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2647800" y="577440"/>
            <a:ext cx="38458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" sz="3240" spc="-1" strike="noStrike">
                <a:solidFill>
                  <a:srgbClr val="595959"/>
                </a:solidFill>
                <a:latin typeface="Arial"/>
                <a:ea typeface="Arial"/>
              </a:rPr>
              <a:t>Mentoring Project</a:t>
            </a:r>
            <a:endParaRPr b="0" lang="fr-BF" sz="3240" spc="-1" strike="noStrike"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i="1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October 21, 2024 – November 25, 2024</a:t>
            </a:r>
            <a:r>
              <a:rPr b="1" i="1" lang="en" sz="1300" spc="-1" strike="noStrike">
                <a:solidFill>
                  <a:srgbClr val="0000ff"/>
                </a:solidFill>
                <a:latin typeface="Arial"/>
                <a:ea typeface="Arial"/>
              </a:rPr>
              <a:t> </a:t>
            </a:r>
            <a:endParaRPr b="0" lang="fr-BF" sz="1300" spc="-1" strike="noStrike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311760" y="1556640"/>
            <a:ext cx="851832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i="1" lang="en" sz="2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Theme</a:t>
            </a:r>
            <a:r>
              <a:rPr b="0" i="1" lang="en" sz="22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br/>
            <a:r>
              <a:rPr b="1" lang="en" sz="2500" spc="-1" strike="noStrike">
                <a:solidFill>
                  <a:srgbClr val="a61c00"/>
                </a:solidFill>
                <a:latin typeface="Arial"/>
                <a:ea typeface="Arial"/>
              </a:rPr>
              <a:t>Population structure within </a:t>
            </a:r>
            <a:r>
              <a:rPr b="1" i="1" lang="en" sz="2500" spc="-1" strike="noStrike">
                <a:solidFill>
                  <a:srgbClr val="a61c00"/>
                </a:solidFill>
                <a:latin typeface="Arial"/>
                <a:ea typeface="Arial"/>
              </a:rPr>
              <a:t>Magnaporthe oryzea</a:t>
            </a:r>
            <a:endParaRPr b="0" lang="fr-BF" sz="2500" spc="-1" strike="noStrike">
              <a:latin typeface="Arial"/>
            </a:endParaRPr>
          </a:p>
        </p:txBody>
      </p:sp>
      <p:sp>
        <p:nvSpPr>
          <p:cNvPr id="82" name="CustomShape 5"/>
          <p:cNvSpPr/>
          <p:nvPr/>
        </p:nvSpPr>
        <p:spPr>
          <a:xfrm>
            <a:off x="6377760" y="3222720"/>
            <a:ext cx="2586960" cy="8737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1" lang="e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Tutors</a:t>
            </a:r>
            <a:endParaRPr b="0" lang="fr-BF" sz="1500" spc="-1" strike="noStrike">
              <a:latin typeface="Arial"/>
            </a:endParaRPr>
          </a:p>
          <a:p>
            <a:pPr marL="457200" indent="-3218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Aurore COMTE</a:t>
            </a:r>
            <a:endParaRPr b="0" lang="fr-BF" sz="1500" spc="-1" strike="noStrike">
              <a:latin typeface="Arial"/>
            </a:endParaRPr>
          </a:p>
          <a:p>
            <a:pPr marL="457200" indent="-3218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Sébastien RAVEL</a:t>
            </a:r>
            <a:endParaRPr b="0" lang="fr-BF" sz="1500" spc="-1" strike="noStrike">
              <a:latin typeface="Arial"/>
            </a:endParaRPr>
          </a:p>
        </p:txBody>
      </p:sp>
      <p:pic>
        <p:nvPicPr>
          <p:cNvPr id="83" name="Google Shape;65;p14" descr="Une image contenant texte, Police, logo, Graphique&#10;&#10;Description générée automatiquement"/>
          <p:cNvPicPr/>
          <p:nvPr/>
        </p:nvPicPr>
        <p:blipFill>
          <a:blip r:embed="rId4"/>
          <a:stretch/>
        </p:blipFill>
        <p:spPr>
          <a:xfrm>
            <a:off x="7487280" y="4333680"/>
            <a:ext cx="1098720" cy="731520"/>
          </a:xfrm>
          <a:prstGeom prst="rect">
            <a:avLst/>
          </a:prstGeom>
          <a:ln>
            <a:noFill/>
          </a:ln>
        </p:spPr>
      </p:pic>
      <p:sp>
        <p:nvSpPr>
          <p:cNvPr id="84" name="CustomShape 6"/>
          <p:cNvSpPr/>
          <p:nvPr/>
        </p:nvSpPr>
        <p:spPr>
          <a:xfrm>
            <a:off x="6458040" y="4767120"/>
            <a:ext cx="205524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23938A7-C790-4592-8D83-2BF87A164EE0}" type="slidenum">
              <a:rPr b="0" lang="en" sz="1000" spc="-1" strike="noStrike">
                <a:solidFill>
                  <a:srgbClr val="888888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85" name="CustomShape 7"/>
          <p:cNvSpPr/>
          <p:nvPr/>
        </p:nvSpPr>
        <p:spPr>
          <a:xfrm>
            <a:off x="145800" y="3258720"/>
            <a:ext cx="3592080" cy="960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1" lang="e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Attendees</a:t>
            </a:r>
            <a:endParaRPr b="0" lang="fr-BF" sz="1500" spc="-1" strike="noStrike">
              <a:latin typeface="Arial"/>
            </a:endParaRPr>
          </a:p>
          <a:p>
            <a:pPr marL="457200" indent="-3218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Attolou Raoul AGNIMONHAN</a:t>
            </a:r>
            <a:endParaRPr b="0" lang="fr-BF" sz="1500" spc="-1" strike="noStrike">
              <a:latin typeface="Arial"/>
            </a:endParaRPr>
          </a:p>
          <a:p>
            <a:pPr marL="457200" indent="-3218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Pakyendou Estel NAME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fr-BF" sz="1500" spc="-1" strike="noStrike">
              <a:latin typeface="Arial"/>
            </a:endParaRPr>
          </a:p>
        </p:txBody>
      </p:sp>
      <p:pic>
        <p:nvPicPr>
          <p:cNvPr id="86" name="Google Shape;68;p14" descr=""/>
          <p:cNvPicPr/>
          <p:nvPr/>
        </p:nvPicPr>
        <p:blipFill>
          <a:blip r:embed="rId5"/>
          <a:stretch/>
        </p:blipFill>
        <p:spPr>
          <a:xfrm>
            <a:off x="5794560" y="4304160"/>
            <a:ext cx="851040" cy="790560"/>
          </a:xfrm>
          <a:prstGeom prst="rect">
            <a:avLst/>
          </a:prstGeom>
          <a:ln>
            <a:noFill/>
          </a:ln>
        </p:spPr>
      </p:pic>
      <p:pic>
        <p:nvPicPr>
          <p:cNvPr id="87" name="Google Shape;69;p14" descr=""/>
          <p:cNvPicPr/>
          <p:nvPr/>
        </p:nvPicPr>
        <p:blipFill>
          <a:blip r:embed="rId6"/>
          <a:stretch/>
        </p:blipFill>
        <p:spPr>
          <a:xfrm>
            <a:off x="3915720" y="4359240"/>
            <a:ext cx="1169280" cy="735480"/>
          </a:xfrm>
          <a:prstGeom prst="rect">
            <a:avLst/>
          </a:prstGeom>
          <a:ln>
            <a:noFill/>
          </a:ln>
        </p:spPr>
      </p:pic>
      <p:pic>
        <p:nvPicPr>
          <p:cNvPr id="88" name="Google Shape;70;p14" descr=""/>
          <p:cNvPicPr/>
          <p:nvPr/>
        </p:nvPicPr>
        <p:blipFill>
          <a:blip r:embed="rId7"/>
          <a:stretch/>
        </p:blipFill>
        <p:spPr>
          <a:xfrm>
            <a:off x="7614720" y="40680"/>
            <a:ext cx="971280" cy="82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4750200" y="670680"/>
            <a:ext cx="4357800" cy="444132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DE1471D-AA71-4BF4-ABA7-58481DC92FE5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9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BIOINFORMATIC STRATEGY (2/3)</a:t>
            </a:r>
            <a:endParaRPr b="0" lang="fr-BF" sz="2220" spc="-1" strike="noStrike">
              <a:latin typeface="Arial"/>
            </a:endParaRPr>
          </a:p>
        </p:txBody>
      </p:sp>
      <p:pic>
        <p:nvPicPr>
          <p:cNvPr id="137" name="Google Shape;157;p23" descr=""/>
          <p:cNvPicPr/>
          <p:nvPr/>
        </p:nvPicPr>
        <p:blipFill>
          <a:blip r:embed="rId2"/>
          <a:stretch/>
        </p:blipFill>
        <p:spPr>
          <a:xfrm>
            <a:off x="8572320" y="652320"/>
            <a:ext cx="283680" cy="28368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11880" y="597960"/>
            <a:ext cx="4375080" cy="4491360"/>
          </a:xfrm>
          <a:prstGeom prst="rect">
            <a:avLst/>
          </a:prstGeom>
          <a:ln>
            <a:noFill/>
          </a:ln>
        </p:spPr>
      </p:pic>
      <p:pic>
        <p:nvPicPr>
          <p:cNvPr id="139" name="Google Shape;156;p23" descr=""/>
          <p:cNvPicPr/>
          <p:nvPr/>
        </p:nvPicPr>
        <p:blipFill>
          <a:blip r:embed="rId4"/>
          <a:stretch/>
        </p:blipFill>
        <p:spPr>
          <a:xfrm>
            <a:off x="285840" y="748080"/>
            <a:ext cx="312120" cy="312120"/>
          </a:xfrm>
          <a:prstGeom prst="rect">
            <a:avLst/>
          </a:prstGeom>
          <a:ln>
            <a:noFill/>
          </a:ln>
        </p:spPr>
      </p:pic>
      <p:pic>
        <p:nvPicPr>
          <p:cNvPr id="140" name="Google Shape;153;p23" descr=""/>
          <p:cNvPicPr/>
          <p:nvPr/>
        </p:nvPicPr>
        <p:blipFill>
          <a:blip r:embed="rId5"/>
          <a:stretch/>
        </p:blipFill>
        <p:spPr>
          <a:xfrm>
            <a:off x="4333320" y="4782600"/>
            <a:ext cx="1087200" cy="32472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72000" y="1116000"/>
            <a:ext cx="1080000" cy="2880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BF" sz="1200" spc="-1" strike="noStrike">
                <a:latin typeface="Arial"/>
              </a:rPr>
              <a:t>QC &amp; Mapping</a:t>
            </a:r>
            <a:endParaRPr b="1" lang="fr-BF" sz="12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8064000" y="1008000"/>
            <a:ext cx="1080000" cy="2880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fr-BF" sz="1200" spc="-1" strike="noStrike">
                <a:latin typeface="Arial"/>
              </a:rPr>
              <a:t>SNPcalling </a:t>
            </a:r>
            <a:endParaRPr b="1" lang="fr-BF" sz="1200" spc="-1" strike="noStrike">
              <a:latin typeface="Arial"/>
            </a:endParaRPr>
          </a:p>
          <a:p>
            <a:pPr algn="ctr"/>
            <a:r>
              <a:rPr b="1" lang="fr-BF" sz="1200" spc="-1" strike="noStrike">
                <a:latin typeface="Arial"/>
              </a:rPr>
              <a:t>&amp; Filtering</a:t>
            </a:r>
            <a:endParaRPr b="1" lang="fr-BF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1133640" y="560520"/>
            <a:ext cx="7326360" cy="445680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90001BD-158A-4468-B9B6-7CAFEF405BCF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10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BIOINFORMATIC STRATEGY (3/3)</a:t>
            </a:r>
            <a:endParaRPr b="0" lang="fr-BF" sz="2220" spc="-1" strike="noStrike">
              <a:latin typeface="Arial"/>
            </a:endParaRPr>
          </a:p>
        </p:txBody>
      </p:sp>
      <p:pic>
        <p:nvPicPr>
          <p:cNvPr id="146" name="Google Shape;166;p24" descr=""/>
          <p:cNvPicPr/>
          <p:nvPr/>
        </p:nvPicPr>
        <p:blipFill>
          <a:blip r:embed="rId2"/>
          <a:stretch/>
        </p:blipFill>
        <p:spPr>
          <a:xfrm>
            <a:off x="304200" y="621000"/>
            <a:ext cx="312120" cy="312120"/>
          </a:xfrm>
          <a:prstGeom prst="rect">
            <a:avLst/>
          </a:prstGeom>
          <a:ln>
            <a:noFill/>
          </a:ln>
        </p:spPr>
      </p:pic>
      <p:pic>
        <p:nvPicPr>
          <p:cNvPr id="147" name="Google Shape;164;p24" descr=""/>
          <p:cNvPicPr/>
          <p:nvPr/>
        </p:nvPicPr>
        <p:blipFill>
          <a:blip r:embed="rId3"/>
          <a:stretch/>
        </p:blipFill>
        <p:spPr>
          <a:xfrm>
            <a:off x="28800" y="4751280"/>
            <a:ext cx="1087200" cy="32472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72000" y="1008000"/>
            <a:ext cx="1800000" cy="50400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just"/>
            <a:r>
              <a:rPr b="1" lang="fr-BF" sz="1200" spc="-1" strike="noStrike">
                <a:latin typeface="Arial"/>
              </a:rPr>
              <a:t>PCA</a:t>
            </a:r>
            <a:endParaRPr b="1" lang="fr-BF" sz="1200" spc="-1" strike="noStrike">
              <a:latin typeface="Arial"/>
            </a:endParaRPr>
          </a:p>
          <a:p>
            <a:pPr algn="just"/>
            <a:r>
              <a:rPr b="1" lang="fr-BF" sz="1200" spc="-1" strike="noStrike">
                <a:latin typeface="Arial"/>
              </a:rPr>
              <a:t>DAPC</a:t>
            </a:r>
            <a:endParaRPr b="1" lang="fr-BF" sz="1200" spc="-1" strike="noStrike">
              <a:latin typeface="Arial"/>
            </a:endParaRPr>
          </a:p>
          <a:p>
            <a:pPr algn="just"/>
            <a:r>
              <a:rPr b="1" lang="fr-BF" sz="1200" spc="-1" strike="noStrike">
                <a:latin typeface="Arial"/>
              </a:rPr>
              <a:t>GENETIC STRUCTURE</a:t>
            </a:r>
            <a:endParaRPr b="1" lang="fr-BF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189EADA-5A21-484C-A1D0-69ABCFF4CC31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11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50" name="Google Shape;172;p25" descr=""/>
          <p:cNvPicPr/>
          <p:nvPr/>
        </p:nvPicPr>
        <p:blipFill>
          <a:blip r:embed="rId1"/>
          <a:stretch/>
        </p:blipFill>
        <p:spPr>
          <a:xfrm>
            <a:off x="4408200" y="932040"/>
            <a:ext cx="4573440" cy="1382040"/>
          </a:xfrm>
          <a:prstGeom prst="rect">
            <a:avLst/>
          </a:prstGeom>
          <a:ln>
            <a:noFill/>
          </a:ln>
        </p:spPr>
      </p:pic>
      <p:pic>
        <p:nvPicPr>
          <p:cNvPr id="151" name="Google Shape;173;p25" descr=""/>
          <p:cNvPicPr/>
          <p:nvPr/>
        </p:nvPicPr>
        <p:blipFill>
          <a:blip r:embed="rId2"/>
          <a:stretch/>
        </p:blipFill>
        <p:spPr>
          <a:xfrm>
            <a:off x="4449960" y="2977560"/>
            <a:ext cx="4538880" cy="153972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5314320" y="2719800"/>
            <a:ext cx="272520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MultiQc after Trimming</a:t>
            </a:r>
            <a:endParaRPr b="0" lang="fr-BF" sz="9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5970600" y="712080"/>
            <a:ext cx="1717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MultiQc</a:t>
            </a:r>
            <a:endParaRPr b="0" lang="fr-BF" sz="9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4502880" y="4524840"/>
            <a:ext cx="4243320" cy="5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000000"/>
                </a:solidFill>
                <a:latin typeface="Arial"/>
                <a:ea typeface="Arial"/>
              </a:rPr>
              <a:t>Figure 2 : Quality control of reads a) MultiQC before trimming , b) MultiQC after the trimming</a:t>
            </a:r>
            <a:endParaRPr b="0" lang="fr-BF" sz="1000" spc="-1" strike="noStrike">
              <a:latin typeface="Arial"/>
            </a:endParaRPr>
          </a:p>
        </p:txBody>
      </p:sp>
      <p:sp>
        <p:nvSpPr>
          <p:cNvPr id="155" name="CustomShape 5"/>
          <p:cNvSpPr/>
          <p:nvPr/>
        </p:nvSpPr>
        <p:spPr>
          <a:xfrm>
            <a:off x="885960" y="1654200"/>
            <a:ext cx="2859480" cy="23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just">
              <a:lnSpc>
                <a:spcPct val="2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Use Trimmomatic to trim reads with a Phred score &gt; 30 to retain only the best quality reads for further analysis (74% reads treated)</a:t>
            </a:r>
            <a:endParaRPr b="0" lang="fr-BF" sz="1400" spc="-1" strike="noStrike">
              <a:latin typeface="Arial"/>
            </a:endParaRPr>
          </a:p>
        </p:txBody>
      </p:sp>
      <p:pic>
        <p:nvPicPr>
          <p:cNvPr id="156" name="Google Shape;179;p25" descr=""/>
          <p:cNvPicPr/>
          <p:nvPr/>
        </p:nvPicPr>
        <p:blipFill>
          <a:blip r:embed="rId3"/>
          <a:stretch/>
        </p:blipFill>
        <p:spPr>
          <a:xfrm>
            <a:off x="4264200" y="634320"/>
            <a:ext cx="416880" cy="39780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180;p25" descr=""/>
          <p:cNvPicPr/>
          <p:nvPr/>
        </p:nvPicPr>
        <p:blipFill>
          <a:blip r:embed="rId4"/>
          <a:stretch/>
        </p:blipFill>
        <p:spPr>
          <a:xfrm>
            <a:off x="4438800" y="2726280"/>
            <a:ext cx="416880" cy="397800"/>
          </a:xfrm>
          <a:prstGeom prst="rect">
            <a:avLst/>
          </a:prstGeom>
          <a:ln>
            <a:noFill/>
          </a:ln>
        </p:spPr>
      </p:pic>
      <p:sp>
        <p:nvSpPr>
          <p:cNvPr id="158" name="CustomShape 6"/>
          <p:cNvSpPr/>
          <p:nvPr/>
        </p:nvSpPr>
        <p:spPr>
          <a:xfrm>
            <a:off x="41760" y="932040"/>
            <a:ext cx="37933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5360">
              <a:lnSpc>
                <a:spcPct val="100000"/>
              </a:lnSpc>
              <a:buClr>
                <a:srgbClr val="000000"/>
              </a:buClr>
              <a:buFont typeface="Arial"/>
              <a:buChar char="❏"/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QUALITY CONTROL &amp; TRIMMING</a:t>
            </a:r>
            <a:endParaRPr b="0" lang="fr-BF" sz="1400" spc="-1" strike="noStrike"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2302920" y="78480"/>
            <a:ext cx="462384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(1/9)</a:t>
            </a:r>
            <a:br/>
            <a:endParaRPr b="0" lang="fr-BF" sz="22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62FD1F5-A171-4E10-91E9-EAEFF37ABF60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12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33920" y="1817640"/>
            <a:ext cx="3992400" cy="22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just">
              <a:lnSpc>
                <a:spcPct val="200000"/>
              </a:lnSpc>
              <a:tabLst>
                <a:tab algn="l" pos="0"/>
              </a:tabLst>
            </a:pPr>
            <a:r>
              <a:rPr b="0" lang="en" sz="1900" spc="-1" strike="noStrike">
                <a:solidFill>
                  <a:srgbClr val="000000"/>
                </a:solidFill>
                <a:latin typeface="Arial"/>
                <a:ea typeface="Arial"/>
              </a:rPr>
              <a:t>Mapped reads = 77% to 93% and Unmapped reads= 7% to 23 %</a:t>
            </a:r>
            <a:endParaRPr b="0" lang="fr-BF" sz="1900" spc="-1" strike="noStrike">
              <a:latin typeface="Arial"/>
            </a:endParaRPr>
          </a:p>
          <a:p>
            <a:pPr algn="just">
              <a:lnSpc>
                <a:spcPct val="2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(successfully alignment, good quality and relevance of the sequencing.)</a:t>
            </a:r>
            <a:endParaRPr b="0" lang="fr-BF" sz="1500" spc="-1" strike="noStrike">
              <a:latin typeface="Arial"/>
            </a:endParaRPr>
          </a:p>
        </p:txBody>
      </p:sp>
      <p:pic>
        <p:nvPicPr>
          <p:cNvPr id="162" name="Google Shape;189;p26" descr=""/>
          <p:cNvPicPr/>
          <p:nvPr/>
        </p:nvPicPr>
        <p:blipFill>
          <a:blip r:embed="rId1"/>
          <a:stretch/>
        </p:blipFill>
        <p:spPr>
          <a:xfrm>
            <a:off x="4167720" y="612000"/>
            <a:ext cx="4564080" cy="444276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>
            <a:off x="41760" y="932040"/>
            <a:ext cx="17431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5360">
              <a:lnSpc>
                <a:spcPct val="100000"/>
              </a:lnSpc>
              <a:buClr>
                <a:srgbClr val="000000"/>
              </a:buClr>
              <a:buFont typeface="Arial"/>
              <a:buChar char="❏"/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MAPPING</a:t>
            </a:r>
            <a:endParaRPr b="0" lang="fr-BF" sz="14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2302920" y="78480"/>
            <a:ext cx="462384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(2/9)</a:t>
            </a:r>
            <a:br/>
            <a:endParaRPr b="0" lang="fr-BF" sz="22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9637F48-F6FD-47C3-8902-43ECEFA0CC42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13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66" name="Google Shape;196;p27" descr=""/>
          <p:cNvPicPr/>
          <p:nvPr/>
        </p:nvPicPr>
        <p:blipFill>
          <a:blip r:embed="rId1"/>
          <a:srcRect l="24924" t="0" r="0" b="0"/>
          <a:stretch/>
        </p:blipFill>
        <p:spPr>
          <a:xfrm>
            <a:off x="152280" y="1749240"/>
            <a:ext cx="2523960" cy="2089080"/>
          </a:xfrm>
          <a:prstGeom prst="rect">
            <a:avLst/>
          </a:prstGeom>
          <a:ln>
            <a:noFill/>
          </a:ln>
        </p:spPr>
      </p:pic>
      <p:pic>
        <p:nvPicPr>
          <p:cNvPr id="167" name="Google Shape;197;p27" descr=""/>
          <p:cNvPicPr/>
          <p:nvPr/>
        </p:nvPicPr>
        <p:blipFill>
          <a:blip r:embed="rId2"/>
          <a:stretch/>
        </p:blipFill>
        <p:spPr>
          <a:xfrm>
            <a:off x="6404040" y="1090080"/>
            <a:ext cx="2615040" cy="1556640"/>
          </a:xfrm>
          <a:prstGeom prst="rect">
            <a:avLst/>
          </a:prstGeom>
          <a:ln>
            <a:noFill/>
          </a:ln>
        </p:spPr>
      </p:pic>
      <p:pic>
        <p:nvPicPr>
          <p:cNvPr id="168" name="Google Shape;198;p27" descr=""/>
          <p:cNvPicPr/>
          <p:nvPr/>
        </p:nvPicPr>
        <p:blipFill>
          <a:blip r:embed="rId3"/>
          <a:stretch/>
        </p:blipFill>
        <p:spPr>
          <a:xfrm>
            <a:off x="6362280" y="3227760"/>
            <a:ext cx="2615040" cy="143856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3269520" y="2150640"/>
            <a:ext cx="1618200" cy="14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Filter parameter</a:t>
            </a:r>
            <a:endParaRPr b="0" lang="fr-BF" sz="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Allele frequency </a:t>
            </a:r>
            <a:endParaRPr b="0" lang="fr-BF" sz="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Mean depth per individual </a:t>
            </a:r>
            <a:endParaRPr b="0" lang="fr-BF" sz="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Mean depth per site </a:t>
            </a:r>
            <a:endParaRPr b="0" lang="fr-BF" sz="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Site quality </a:t>
            </a:r>
            <a:endParaRPr b="0" lang="fr-BF" sz="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Proportion of missing data per individu</a:t>
            </a:r>
            <a:endParaRPr b="0" lang="fr-BF" sz="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Heterozygosity and inbreeding coefficient per individual</a:t>
            </a:r>
            <a:endParaRPr b="0" lang="fr-BF" sz="800" spc="-1" strike="noStrike">
              <a:latin typeface="Arial"/>
            </a:endParaRPr>
          </a:p>
        </p:txBody>
      </p:sp>
      <p:pic>
        <p:nvPicPr>
          <p:cNvPr id="170" name="Google Shape;200;p27" descr=""/>
          <p:cNvPicPr/>
          <p:nvPr/>
        </p:nvPicPr>
        <p:blipFill>
          <a:blip r:embed="rId4"/>
          <a:stretch/>
        </p:blipFill>
        <p:spPr>
          <a:xfrm>
            <a:off x="5041080" y="2752560"/>
            <a:ext cx="231840" cy="29628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4807080" y="2740320"/>
            <a:ext cx="231840" cy="3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endParaRPr b="0" lang="fr-BF" sz="11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4124880" y="920520"/>
            <a:ext cx="1253520" cy="9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Less stringent mode SNP filtering </a:t>
            </a:r>
            <a:endParaRPr b="0" lang="fr-BF" sz="9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MAF = 0.05</a:t>
            </a:r>
            <a:endParaRPr b="0" lang="fr-BF" sz="9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MISS = 0.95</a:t>
            </a:r>
            <a:endParaRPr b="0" lang="fr-BF" sz="9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QUAL= 5000</a:t>
            </a:r>
            <a:endParaRPr b="0" lang="fr-BF" sz="900" spc="-1" strike="noStrike"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4050360" y="4057560"/>
            <a:ext cx="1253520" cy="9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String mode SNP filtering</a:t>
            </a:r>
            <a:endParaRPr b="0" lang="fr-BF" sz="9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MAF = 0.1</a:t>
            </a:r>
            <a:endParaRPr b="0" lang="fr-BF" sz="9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MISS = 0.9</a:t>
            </a:r>
            <a:endParaRPr b="0" lang="fr-BF" sz="9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QUAL= 19000</a:t>
            </a:r>
            <a:endParaRPr b="0" lang="fr-BF" sz="900" spc="-1" strike="noStrike">
              <a:latin typeface="Arial"/>
            </a:endParaRPr>
          </a:p>
        </p:txBody>
      </p:sp>
      <p:pic>
        <p:nvPicPr>
          <p:cNvPr id="174" name="Google Shape;204;p27" descr=""/>
          <p:cNvPicPr/>
          <p:nvPr/>
        </p:nvPicPr>
        <p:blipFill>
          <a:blip r:embed="rId5"/>
          <a:stretch/>
        </p:blipFill>
        <p:spPr>
          <a:xfrm flipH="1" rot="11335200">
            <a:off x="2763360" y="3673800"/>
            <a:ext cx="3293640" cy="168840"/>
          </a:xfrm>
          <a:prstGeom prst="rect">
            <a:avLst/>
          </a:prstGeom>
          <a:ln>
            <a:noFill/>
          </a:ln>
        </p:spPr>
      </p:pic>
      <p:pic>
        <p:nvPicPr>
          <p:cNvPr id="175" name="Google Shape;205;p27" descr=""/>
          <p:cNvPicPr/>
          <p:nvPr/>
        </p:nvPicPr>
        <p:blipFill>
          <a:blip r:embed="rId6"/>
          <a:stretch/>
        </p:blipFill>
        <p:spPr>
          <a:xfrm flipH="1" rot="10279800">
            <a:off x="2749680" y="1923840"/>
            <a:ext cx="3219120" cy="20052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206;p27" descr=""/>
          <p:cNvPicPr/>
          <p:nvPr/>
        </p:nvPicPr>
        <p:blipFill>
          <a:blip r:embed="rId7"/>
          <a:stretch/>
        </p:blipFill>
        <p:spPr>
          <a:xfrm>
            <a:off x="152280" y="2621160"/>
            <a:ext cx="1722240" cy="185760"/>
          </a:xfrm>
          <a:prstGeom prst="rect">
            <a:avLst/>
          </a:prstGeom>
          <a:ln>
            <a:noFill/>
          </a:ln>
        </p:spPr>
      </p:pic>
      <p:pic>
        <p:nvPicPr>
          <p:cNvPr id="177" name="Google Shape;207;p27" descr=""/>
          <p:cNvPicPr/>
          <p:nvPr/>
        </p:nvPicPr>
        <p:blipFill>
          <a:blip r:embed="rId8"/>
          <a:stretch/>
        </p:blipFill>
        <p:spPr>
          <a:xfrm>
            <a:off x="152280" y="3002400"/>
            <a:ext cx="1722240" cy="223560"/>
          </a:xfrm>
          <a:prstGeom prst="rect">
            <a:avLst/>
          </a:prstGeom>
          <a:ln>
            <a:noFill/>
          </a:ln>
        </p:spPr>
      </p:pic>
      <p:pic>
        <p:nvPicPr>
          <p:cNvPr id="178" name="Google Shape;208;p27" descr=""/>
          <p:cNvPicPr/>
          <p:nvPr/>
        </p:nvPicPr>
        <p:blipFill>
          <a:blip r:embed="rId9"/>
          <a:stretch/>
        </p:blipFill>
        <p:spPr>
          <a:xfrm>
            <a:off x="6360480" y="1721520"/>
            <a:ext cx="1790640" cy="185760"/>
          </a:xfrm>
          <a:prstGeom prst="rect">
            <a:avLst/>
          </a:prstGeom>
          <a:ln>
            <a:noFill/>
          </a:ln>
        </p:spPr>
      </p:pic>
      <p:pic>
        <p:nvPicPr>
          <p:cNvPr id="179" name="Google Shape;209;p27" descr=""/>
          <p:cNvPicPr/>
          <p:nvPr/>
        </p:nvPicPr>
        <p:blipFill>
          <a:blip r:embed="rId10"/>
          <a:stretch/>
        </p:blipFill>
        <p:spPr>
          <a:xfrm>
            <a:off x="6318720" y="3753000"/>
            <a:ext cx="1790640" cy="232560"/>
          </a:xfrm>
          <a:prstGeom prst="rect">
            <a:avLst/>
          </a:prstGeom>
          <a:ln>
            <a:noFill/>
          </a:ln>
        </p:spPr>
      </p:pic>
      <p:pic>
        <p:nvPicPr>
          <p:cNvPr id="180" name="Google Shape;210;p27" descr=""/>
          <p:cNvPicPr/>
          <p:nvPr/>
        </p:nvPicPr>
        <p:blipFill>
          <a:blip r:embed="rId11"/>
          <a:stretch/>
        </p:blipFill>
        <p:spPr>
          <a:xfrm>
            <a:off x="6318720" y="4057560"/>
            <a:ext cx="1790640" cy="18576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211;p27" descr=""/>
          <p:cNvPicPr/>
          <p:nvPr/>
        </p:nvPicPr>
        <p:blipFill>
          <a:blip r:embed="rId12"/>
          <a:stretch/>
        </p:blipFill>
        <p:spPr>
          <a:xfrm>
            <a:off x="6360480" y="2026440"/>
            <a:ext cx="1790640" cy="185760"/>
          </a:xfrm>
          <a:prstGeom prst="rect">
            <a:avLst/>
          </a:prstGeom>
          <a:ln>
            <a:noFill/>
          </a:ln>
        </p:spPr>
      </p:pic>
      <p:sp>
        <p:nvSpPr>
          <p:cNvPr id="182" name="CustomShape 6"/>
          <p:cNvSpPr/>
          <p:nvPr/>
        </p:nvSpPr>
        <p:spPr>
          <a:xfrm>
            <a:off x="242280" y="3924000"/>
            <a:ext cx="226296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Raw SNP calling</a:t>
            </a:r>
            <a:endParaRPr b="0" lang="fr-BF" sz="18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3269520" y="1196640"/>
            <a:ext cx="899280" cy="47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Filter 1</a:t>
            </a:r>
            <a:endParaRPr b="0" lang="fr-BF" sz="1800" spc="-1" strike="noStrike"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3148920" y="4274280"/>
            <a:ext cx="899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Filter 2</a:t>
            </a:r>
            <a:endParaRPr b="0" lang="fr-BF" sz="1800" spc="-1" strike="noStrike"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3260520" y="967680"/>
            <a:ext cx="2043720" cy="91152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0"/>
          <p:cNvSpPr/>
          <p:nvPr/>
        </p:nvSpPr>
        <p:spPr>
          <a:xfrm>
            <a:off x="3148920" y="4096080"/>
            <a:ext cx="2124000" cy="95832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1"/>
          <p:cNvSpPr/>
          <p:nvPr/>
        </p:nvSpPr>
        <p:spPr>
          <a:xfrm>
            <a:off x="41760" y="932040"/>
            <a:ext cx="37933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5360">
              <a:lnSpc>
                <a:spcPct val="100000"/>
              </a:lnSpc>
              <a:buClr>
                <a:srgbClr val="000000"/>
              </a:buClr>
              <a:buFont typeface="Arial"/>
              <a:buChar char="❏"/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SNP CALLING &amp; FILTERING</a:t>
            </a:r>
            <a:endParaRPr b="0" lang="fr-BF" sz="1400" spc="-1" strike="noStrike">
              <a:latin typeface="Arial"/>
            </a:endParaRPr>
          </a:p>
        </p:txBody>
      </p:sp>
      <p:sp>
        <p:nvSpPr>
          <p:cNvPr id="188" name="CustomShape 12"/>
          <p:cNvSpPr/>
          <p:nvPr/>
        </p:nvSpPr>
        <p:spPr>
          <a:xfrm>
            <a:off x="6003720" y="1044000"/>
            <a:ext cx="3061800" cy="176292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3"/>
          <p:cNvSpPr/>
          <p:nvPr/>
        </p:nvSpPr>
        <p:spPr>
          <a:xfrm>
            <a:off x="6147720" y="3153600"/>
            <a:ext cx="2935080" cy="15962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4"/>
          <p:cNvSpPr/>
          <p:nvPr/>
        </p:nvSpPr>
        <p:spPr>
          <a:xfrm>
            <a:off x="2302920" y="78480"/>
            <a:ext cx="462384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(3/9)</a:t>
            </a:r>
            <a:br/>
            <a:endParaRPr b="0" lang="fr-BF" sz="22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8AB724A-727C-47AF-A4C7-0E8835A2E83A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14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92" name="Google Shape;227;p28" descr=""/>
          <p:cNvPicPr/>
          <p:nvPr/>
        </p:nvPicPr>
        <p:blipFill>
          <a:blip r:embed="rId1"/>
          <a:srcRect l="136209" t="-78464" r="-136209" b="78464"/>
          <a:stretch/>
        </p:blipFill>
        <p:spPr>
          <a:xfrm>
            <a:off x="5323320" y="931680"/>
            <a:ext cx="3695760" cy="236196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2302920" y="78480"/>
            <a:ext cx="462384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(4/9)</a:t>
            </a:r>
            <a:br/>
            <a:endParaRPr b="0" lang="fr-BF" sz="222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243720" y="1584360"/>
            <a:ext cx="4224240" cy="31672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41760" y="932040"/>
            <a:ext cx="37933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5360">
              <a:lnSpc>
                <a:spcPct val="100000"/>
              </a:lnSpc>
              <a:buClr>
                <a:srgbClr val="000000"/>
              </a:buClr>
              <a:buFont typeface="Arial"/>
              <a:buChar char="❏"/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DAPC &amp; PCA using Total SNPs</a:t>
            </a:r>
            <a:endParaRPr b="0" lang="fr-BF" sz="14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4522680" y="1443600"/>
            <a:ext cx="4224960" cy="3380040"/>
          </a:xfrm>
          <a:prstGeom prst="rect">
            <a:avLst/>
          </a:prstGeom>
          <a:ln>
            <a:noFill/>
          </a:ln>
        </p:spPr>
      </p:pic>
      <p:pic>
        <p:nvPicPr>
          <p:cNvPr id="197" name="Google Shape;239;p28_1" descr=""/>
          <p:cNvPicPr/>
          <p:nvPr/>
        </p:nvPicPr>
        <p:blipFill>
          <a:blip r:embed="rId4"/>
          <a:stretch/>
        </p:blipFill>
        <p:spPr>
          <a:xfrm>
            <a:off x="-179640" y="1440360"/>
            <a:ext cx="546480" cy="411840"/>
          </a:xfrm>
          <a:prstGeom prst="rect">
            <a:avLst/>
          </a:prstGeom>
          <a:ln>
            <a:noFill/>
          </a:ln>
        </p:spPr>
      </p:pic>
      <p:pic>
        <p:nvPicPr>
          <p:cNvPr id="198" name="Google Shape;240;p28_0" descr=""/>
          <p:cNvPicPr/>
          <p:nvPr/>
        </p:nvPicPr>
        <p:blipFill>
          <a:blip r:embed="rId5"/>
          <a:stretch/>
        </p:blipFill>
        <p:spPr>
          <a:xfrm>
            <a:off x="4839120" y="1548000"/>
            <a:ext cx="416880" cy="397800"/>
          </a:xfrm>
          <a:prstGeom prst="rect">
            <a:avLst/>
          </a:prstGeom>
          <a:ln>
            <a:noFill/>
          </a:ln>
        </p:spPr>
      </p:pic>
      <p:sp>
        <p:nvSpPr>
          <p:cNvPr id="199" name="CustomShape 4"/>
          <p:cNvSpPr/>
          <p:nvPr/>
        </p:nvSpPr>
        <p:spPr>
          <a:xfrm>
            <a:off x="2196000" y="4762440"/>
            <a:ext cx="4751640" cy="3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Figure 3 : (a) A DAPC plot showing 3 clusters; (b) PCA plot with k-means clustering (k=3) </a:t>
            </a:r>
            <a:endParaRPr b="0" lang="fr-BF" sz="9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fr-BF" sz="9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fr-BF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DE12D5B-4D4F-41FC-ABCA-9FE1F9FEA880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15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926880" y="4190760"/>
            <a:ext cx="496008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Figure 4 : (a) A plot of cross-entropy versus the number of ancestral populations K,, where K= 1-20 (b) graphical display of the population structure of </a:t>
            </a:r>
            <a:r>
              <a:rPr b="0" i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M.Oryzae</a:t>
            </a: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 with stringent filtering ( SNP_filter :795)); (c) Map showing distribution of isolates with Ancestry proportions </a:t>
            </a:r>
            <a:endParaRPr b="0" lang="fr-BF" sz="9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fr-BF" sz="9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fr-BF" sz="900" spc="-1" strike="noStrike">
              <a:latin typeface="Arial"/>
            </a:endParaRPr>
          </a:p>
        </p:txBody>
      </p:sp>
      <p:pic>
        <p:nvPicPr>
          <p:cNvPr id="202" name="Google Shape;227;p28_0" descr=""/>
          <p:cNvPicPr/>
          <p:nvPr/>
        </p:nvPicPr>
        <p:blipFill>
          <a:blip r:embed="rId1"/>
          <a:srcRect l="136209" t="-78464" r="-136209" b="78464"/>
          <a:stretch/>
        </p:blipFill>
        <p:spPr>
          <a:xfrm>
            <a:off x="5323320" y="931680"/>
            <a:ext cx="3695760" cy="236196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2302920" y="78480"/>
            <a:ext cx="462384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(5/9)</a:t>
            </a:r>
            <a:br/>
            <a:endParaRPr b="0" lang="fr-BF" sz="222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-216000" y="1379160"/>
            <a:ext cx="341964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296280">
              <a:lnSpc>
                <a:spcPct val="115000"/>
              </a:lnSpc>
              <a:buClr>
                <a:srgbClr val="595959"/>
              </a:buClr>
              <a:buFont typeface="Arial"/>
              <a:buChar char="❏"/>
            </a:pP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The optimal </a:t>
            </a:r>
            <a:r>
              <a:rPr b="0" i="1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K 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= 7 (Evanno's method)</a:t>
            </a:r>
            <a:endParaRPr b="0" lang="fr-BF" sz="13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3162960" y="1080000"/>
            <a:ext cx="2667240" cy="4118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       </a:t>
            </a:r>
            <a:r>
              <a:rPr b="1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String mode SNP filtering</a:t>
            </a:r>
            <a:endParaRPr b="0" lang="fr-BF" sz="1100" spc="-1" strike="noStrike">
              <a:latin typeface="Arial"/>
            </a:endParaRPr>
          </a:p>
        </p:txBody>
      </p:sp>
      <p:pic>
        <p:nvPicPr>
          <p:cNvPr id="206" name="Google Shape;236;p28_0" descr=""/>
          <p:cNvPicPr/>
          <p:nvPr/>
        </p:nvPicPr>
        <p:blipFill>
          <a:blip r:embed="rId2"/>
          <a:stretch/>
        </p:blipFill>
        <p:spPr>
          <a:xfrm>
            <a:off x="72000" y="3420000"/>
            <a:ext cx="3907800" cy="173412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237;p28_0" descr=""/>
          <p:cNvPicPr/>
          <p:nvPr/>
        </p:nvPicPr>
        <p:blipFill>
          <a:blip r:embed="rId3"/>
          <a:stretch/>
        </p:blipFill>
        <p:spPr>
          <a:xfrm>
            <a:off x="144000" y="1789920"/>
            <a:ext cx="3247560" cy="1442520"/>
          </a:xfrm>
          <a:prstGeom prst="rect">
            <a:avLst/>
          </a:prstGeom>
          <a:ln>
            <a:noFill/>
          </a:ln>
        </p:spPr>
      </p:pic>
      <p:sp>
        <p:nvSpPr>
          <p:cNvPr id="208" name="CustomShape 6"/>
          <p:cNvSpPr/>
          <p:nvPr/>
        </p:nvSpPr>
        <p:spPr>
          <a:xfrm>
            <a:off x="59760" y="661680"/>
            <a:ext cx="591588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5360">
              <a:lnSpc>
                <a:spcPct val="100000"/>
              </a:lnSpc>
              <a:buClr>
                <a:srgbClr val="000000"/>
              </a:buClr>
              <a:buFont typeface="Arial"/>
              <a:buChar char="❏"/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GENETIC STRUCTURE using R LEA package (snmf function)</a:t>
            </a:r>
            <a:endParaRPr b="0" lang="fr-BF" sz="1400" spc="-1" strike="noStrike">
              <a:latin typeface="Arial"/>
            </a:endParaRPr>
          </a:p>
        </p:txBody>
      </p:sp>
      <p:pic>
        <p:nvPicPr>
          <p:cNvPr id="209" name="Google Shape;239;p28_0" descr=""/>
          <p:cNvPicPr/>
          <p:nvPr/>
        </p:nvPicPr>
        <p:blipFill>
          <a:blip r:embed="rId4"/>
          <a:stretch/>
        </p:blipFill>
        <p:spPr>
          <a:xfrm>
            <a:off x="-144000" y="1728000"/>
            <a:ext cx="546480" cy="4118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5"/>
          <a:srcRect l="0" t="12976" r="0" b="14963"/>
          <a:stretch/>
        </p:blipFill>
        <p:spPr>
          <a:xfrm>
            <a:off x="3891240" y="1728000"/>
            <a:ext cx="5138640" cy="2591280"/>
          </a:xfrm>
          <a:prstGeom prst="rect">
            <a:avLst/>
          </a:prstGeom>
          <a:ln>
            <a:noFill/>
          </a:ln>
        </p:spPr>
      </p:pic>
      <p:pic>
        <p:nvPicPr>
          <p:cNvPr id="211" name="Google Shape;240;p28_1" descr=""/>
          <p:cNvPicPr/>
          <p:nvPr/>
        </p:nvPicPr>
        <p:blipFill>
          <a:blip r:embed="rId6"/>
          <a:stretch/>
        </p:blipFill>
        <p:spPr>
          <a:xfrm>
            <a:off x="-57240" y="3204000"/>
            <a:ext cx="416880" cy="397800"/>
          </a:xfrm>
          <a:prstGeom prst="rect">
            <a:avLst/>
          </a:prstGeom>
          <a:ln>
            <a:noFill/>
          </a:ln>
        </p:spPr>
      </p:pic>
      <p:sp>
        <p:nvSpPr>
          <p:cNvPr id="212" name="CustomShape 7"/>
          <p:cNvSpPr/>
          <p:nvPr/>
        </p:nvSpPr>
        <p:spPr>
          <a:xfrm>
            <a:off x="4320000" y="1728000"/>
            <a:ext cx="359640" cy="2876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BF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1C411B7-511B-4C1B-9AAF-78D0DFEBEB4D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16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2349000" y="78480"/>
            <a:ext cx="452556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(6/9)</a:t>
            </a:r>
            <a:br/>
            <a:endParaRPr b="0" lang="fr-BF" sz="2220" spc="-1" strike="noStrike">
              <a:latin typeface="Arial"/>
            </a:endParaRPr>
          </a:p>
        </p:txBody>
      </p:sp>
      <p:pic>
        <p:nvPicPr>
          <p:cNvPr id="215" name="Google Shape;256;p30" descr=""/>
          <p:cNvPicPr/>
          <p:nvPr/>
        </p:nvPicPr>
        <p:blipFill>
          <a:blip r:embed="rId1"/>
          <a:stretch/>
        </p:blipFill>
        <p:spPr>
          <a:xfrm>
            <a:off x="58680" y="1439280"/>
            <a:ext cx="4580640" cy="3123720"/>
          </a:xfrm>
          <a:prstGeom prst="rect">
            <a:avLst/>
          </a:prstGeom>
          <a:ln>
            <a:noFill/>
          </a:ln>
        </p:spPr>
      </p:pic>
      <p:sp>
        <p:nvSpPr>
          <p:cNvPr id="216" name="CustomShape 3"/>
          <p:cNvSpPr/>
          <p:nvPr/>
        </p:nvSpPr>
        <p:spPr>
          <a:xfrm>
            <a:off x="82800" y="4635360"/>
            <a:ext cx="8992800" cy="46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Figure 5 : DAPC (a) and PCA (b)  to examine the number of clusters or groups. Individuals with the same color belong to the same group. DAPC &amp; PCA  generated by package R adegenet and custom python script </a:t>
            </a:r>
            <a:endParaRPr b="0" lang="fr-BF" sz="8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3508200" y="607680"/>
            <a:ext cx="2667240" cy="4118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       </a:t>
            </a:r>
            <a:r>
              <a:rPr b="1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String mode SNP filtering</a:t>
            </a:r>
            <a:endParaRPr b="0" lang="fr-BF" sz="1100" spc="-1" strike="noStrike">
              <a:latin typeface="Arial"/>
            </a:endParaRPr>
          </a:p>
        </p:txBody>
      </p:sp>
      <p:pic>
        <p:nvPicPr>
          <p:cNvPr id="218" name="Google Shape;259;p30" descr=""/>
          <p:cNvPicPr/>
          <p:nvPr/>
        </p:nvPicPr>
        <p:blipFill>
          <a:blip r:embed="rId2"/>
          <a:stretch/>
        </p:blipFill>
        <p:spPr>
          <a:xfrm>
            <a:off x="9334800" y="-288000"/>
            <a:ext cx="4200840" cy="370512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4680000" y="1535400"/>
            <a:ext cx="4293000" cy="2928240"/>
          </a:xfrm>
          <a:prstGeom prst="rect">
            <a:avLst/>
          </a:prstGeom>
          <a:ln>
            <a:noFill/>
          </a:ln>
        </p:spPr>
      </p:pic>
      <p:sp>
        <p:nvSpPr>
          <p:cNvPr id="220" name="CustomShape 5"/>
          <p:cNvSpPr/>
          <p:nvPr/>
        </p:nvSpPr>
        <p:spPr>
          <a:xfrm>
            <a:off x="41760" y="932040"/>
            <a:ext cx="37933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5360">
              <a:lnSpc>
                <a:spcPct val="100000"/>
              </a:lnSpc>
              <a:buClr>
                <a:srgbClr val="000000"/>
              </a:buClr>
              <a:buFont typeface="Arial"/>
              <a:buChar char="❏"/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DAPC &amp; PCA using filtering SNPs</a:t>
            </a:r>
            <a:endParaRPr b="0" lang="fr-BF" sz="1400" spc="-1" strike="noStrike">
              <a:latin typeface="Arial"/>
            </a:endParaRPr>
          </a:p>
        </p:txBody>
      </p:sp>
      <p:sp>
        <p:nvSpPr>
          <p:cNvPr id="221" name="CustomShape 6"/>
          <p:cNvSpPr/>
          <p:nvPr/>
        </p:nvSpPr>
        <p:spPr>
          <a:xfrm>
            <a:off x="58680" y="1512000"/>
            <a:ext cx="359640" cy="2876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BF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endParaRPr b="0" lang="fr-BF" sz="1800" spc="-1" strike="noStrike">
              <a:latin typeface="Arial"/>
            </a:endParaRPr>
          </a:p>
        </p:txBody>
      </p:sp>
      <p:sp>
        <p:nvSpPr>
          <p:cNvPr id="222" name="CustomShape 7"/>
          <p:cNvSpPr/>
          <p:nvPr/>
        </p:nvSpPr>
        <p:spPr>
          <a:xfrm>
            <a:off x="8424000" y="1584000"/>
            <a:ext cx="359640" cy="2876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BF" sz="1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endParaRPr b="0" lang="fr-BF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52B0CE6-4AAA-46F7-A329-FDBD4BF976F0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17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2349000" y="78480"/>
            <a:ext cx="452556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(7/9)</a:t>
            </a:r>
            <a:br/>
            <a:endParaRPr b="0" lang="fr-BF" sz="2220" spc="-1" strike="noStrike">
              <a:latin typeface="Arial"/>
            </a:endParaRPr>
          </a:p>
        </p:txBody>
      </p:sp>
      <p:pic>
        <p:nvPicPr>
          <p:cNvPr id="225" name="Google Shape;267;p31" descr=""/>
          <p:cNvPicPr/>
          <p:nvPr/>
        </p:nvPicPr>
        <p:blipFill>
          <a:blip r:embed="rId1"/>
          <a:stretch/>
        </p:blipFill>
        <p:spPr>
          <a:xfrm>
            <a:off x="39240" y="1278000"/>
            <a:ext cx="3657600" cy="3853080"/>
          </a:xfrm>
          <a:prstGeom prst="rect">
            <a:avLst/>
          </a:prstGeom>
          <a:ln>
            <a:noFill/>
          </a:ln>
        </p:spPr>
      </p:pic>
      <p:sp>
        <p:nvSpPr>
          <p:cNvPr id="226" name="CustomShape 3"/>
          <p:cNvSpPr/>
          <p:nvPr/>
        </p:nvSpPr>
        <p:spPr>
          <a:xfrm>
            <a:off x="5974200" y="4773600"/>
            <a:ext cx="2090880" cy="3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Figure 6  : Phylogenetic  tree </a:t>
            </a:r>
            <a:endParaRPr b="0" lang="fr-BF" sz="80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52200" y="787680"/>
            <a:ext cx="2667240" cy="4118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       </a:t>
            </a:r>
            <a:r>
              <a:rPr b="1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String mode SNP filtering</a:t>
            </a:r>
            <a:endParaRPr b="0" lang="fr-BF" sz="11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3805560" y="828000"/>
            <a:ext cx="5194080" cy="390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106CE95-6E74-4BD4-9EDE-0FDB3DE5A2C8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18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2349000" y="78480"/>
            <a:ext cx="452556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(8/9)</a:t>
            </a:r>
            <a:br/>
            <a:endParaRPr b="0" lang="fr-BF" sz="222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52200" y="535680"/>
            <a:ext cx="2667240" cy="4118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       </a:t>
            </a:r>
            <a:r>
              <a:rPr b="1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String mode SNP filtering</a:t>
            </a:r>
            <a:endParaRPr b="0" lang="fr-BF" sz="11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359640" y="1044000"/>
            <a:ext cx="8440200" cy="39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Genetic diversity reduced among </a:t>
            </a:r>
            <a:r>
              <a:rPr b="0" i="1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 isolates </a:t>
            </a:r>
            <a:endParaRPr b="0" lang="fr-BF" sz="16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Correlation observed between pathogen and host, although relatively small </a:t>
            </a:r>
            <a:endParaRPr b="0" lang="fr-BF" sz="1600" spc="-1" strike="noStrike">
              <a:latin typeface="Arial"/>
            </a:endParaRPr>
          </a:p>
          <a:p>
            <a:pPr lvl="4" marL="1080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relatively small genetic differences between isolates remain</a:t>
            </a:r>
            <a:endParaRPr b="0" lang="fr-BF" sz="1600" spc="-1" strike="noStrike">
              <a:latin typeface="Arial"/>
            </a:endParaRPr>
          </a:p>
          <a:p>
            <a:pPr lvl="4" marL="1080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regardless of country of origin</a:t>
            </a:r>
            <a:endParaRPr b="0" lang="fr-BF" sz="16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Strong genetic proximity between rice isolates</a:t>
            </a:r>
            <a:endParaRPr b="0" lang="fr-BF" sz="16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Isolates from other hosts also tend to form distinct groups.</a:t>
            </a:r>
            <a:endParaRPr b="0" lang="fr-BF" sz="1600" spc="-1" strike="noStrike">
              <a:latin typeface="Arial"/>
            </a:endParaRPr>
          </a:p>
          <a:p>
            <a:pPr lvl="4" marL="1080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Not validating the existence of well-defined cryptic species within M. oryzae</a:t>
            </a:r>
            <a:endParaRPr b="0" lang="fr-BF" sz="1600" spc="-1" strike="noStrike">
              <a:latin typeface="Arial"/>
            </a:endParaRP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These observations suggest that the host plays a key role in structuring </a:t>
            </a:r>
            <a:r>
              <a:rPr b="0" i="1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 populations, </a:t>
            </a:r>
            <a:endParaRPr b="0" lang="fr-BF" sz="1600" spc="-1" strike="noStrike">
              <a:latin typeface="Arial"/>
            </a:endParaRPr>
          </a:p>
          <a:p>
            <a:pPr lvl="4" marL="1080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i="1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but with no marked separation between countries</a:t>
            </a:r>
            <a:endParaRPr b="0" lang="fr-BF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PLAN</a:t>
            </a:r>
            <a:endParaRPr b="0" lang="fr-BF" sz="222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11760" y="393480"/>
            <a:ext cx="8518320" cy="43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1840">
              <a:lnSpc>
                <a:spcPct val="25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BACKGROUND</a:t>
            </a:r>
            <a:endParaRPr b="0" lang="fr-BF" sz="1500" spc="-1" strike="noStrike">
              <a:latin typeface="Arial"/>
            </a:endParaRPr>
          </a:p>
          <a:p>
            <a:pPr marL="457200" indent="-321840">
              <a:lnSpc>
                <a:spcPct val="25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OBJECTIVES</a:t>
            </a:r>
            <a:endParaRPr b="0" lang="fr-BF" sz="1500" spc="-1" strike="noStrike">
              <a:latin typeface="Arial"/>
            </a:endParaRPr>
          </a:p>
          <a:p>
            <a:pPr marL="457200" indent="-321840">
              <a:lnSpc>
                <a:spcPct val="25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BIOINFORMATIC STRATEGY</a:t>
            </a:r>
            <a:endParaRPr b="0" lang="fr-BF" sz="1500" spc="-1" strike="noStrike">
              <a:latin typeface="Arial"/>
            </a:endParaRPr>
          </a:p>
          <a:p>
            <a:pPr marL="457200" indent="-321840">
              <a:lnSpc>
                <a:spcPct val="25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RESULTS &amp; DISCUSSION</a:t>
            </a:r>
            <a:endParaRPr b="0" lang="fr-BF" sz="1500" spc="-1" strike="noStrike">
              <a:latin typeface="Arial"/>
            </a:endParaRPr>
          </a:p>
          <a:p>
            <a:pPr marL="457200" indent="-321840">
              <a:lnSpc>
                <a:spcPct val="25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CHALLENGES</a:t>
            </a:r>
            <a:endParaRPr b="0" lang="fr-BF" sz="1500" spc="-1" strike="noStrike">
              <a:latin typeface="Arial"/>
            </a:endParaRPr>
          </a:p>
          <a:p>
            <a:pPr marL="457200" indent="-321840">
              <a:lnSpc>
                <a:spcPct val="25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CONCLUSION</a:t>
            </a:r>
            <a:endParaRPr b="0" lang="fr-BF" sz="1500" spc="-1" strike="noStrike">
              <a:latin typeface="Arial"/>
            </a:endParaRPr>
          </a:p>
          <a:p>
            <a:pPr marL="457200" indent="-321840">
              <a:lnSpc>
                <a:spcPct val="250000"/>
              </a:lnSpc>
              <a:buClr>
                <a:srgbClr val="595959"/>
              </a:buClr>
              <a:buFont typeface="Arial"/>
              <a:buChar char="❏"/>
            </a:pPr>
            <a:r>
              <a:rPr b="1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PERSPECTIVES</a:t>
            </a:r>
            <a:endParaRPr b="0" lang="fr-BF" sz="15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113BBDA-EE2E-475C-965A-9811B6B859A6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13D31B8-00F1-4232-9E43-A835D00918F8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19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rcRect l="0" t="0" r="0" b="19417"/>
          <a:stretch/>
        </p:blipFill>
        <p:spPr>
          <a:xfrm>
            <a:off x="5400000" y="360000"/>
            <a:ext cx="3665520" cy="311400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2181240" y="78480"/>
            <a:ext cx="468468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RESULTS &amp; DISCUSSION (9/9)</a:t>
            </a:r>
            <a:br/>
            <a:endParaRPr b="0" lang="fr-BF" sz="222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2"/>
          <a:srcRect l="0" t="23932" r="0" b="7335"/>
          <a:stretch/>
        </p:blipFill>
        <p:spPr>
          <a:xfrm>
            <a:off x="43560" y="1080360"/>
            <a:ext cx="5176080" cy="2375280"/>
          </a:xfrm>
          <a:prstGeom prst="rect">
            <a:avLst/>
          </a:prstGeom>
          <a:ln>
            <a:noFill/>
          </a:ln>
        </p:spPr>
      </p:pic>
      <p:pic>
        <p:nvPicPr>
          <p:cNvPr id="237" name="Google Shape;286;p33" descr=""/>
          <p:cNvPicPr/>
          <p:nvPr/>
        </p:nvPicPr>
        <p:blipFill>
          <a:blip r:embed="rId3"/>
          <a:srcRect l="-1814" t="0" r="0" b="16748"/>
          <a:stretch/>
        </p:blipFill>
        <p:spPr>
          <a:xfrm>
            <a:off x="2508840" y="3384000"/>
            <a:ext cx="4756680" cy="172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A3AAF24-D325-4B71-90C4-C4162C434051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CHALLENGES</a:t>
            </a:r>
            <a:endParaRPr b="0" lang="fr-BF" sz="222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144000" y="504000"/>
            <a:ext cx="8855640" cy="45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796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Lack of time for optimal management of different steps</a:t>
            </a:r>
            <a:endParaRPr b="0" lang="fr-BF" sz="2000" spc="-1" strike="noStrike">
              <a:latin typeface="Arial"/>
            </a:endParaRPr>
          </a:p>
          <a:p>
            <a:pPr lvl="3" marL="1828800" indent="-32796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limits the depth of certain analyses and the quality</a:t>
            </a:r>
            <a:endParaRPr b="0" lang="fr-BF" sz="2000" spc="-1" strike="noStrike">
              <a:latin typeface="Arial"/>
            </a:endParaRPr>
          </a:p>
          <a:p>
            <a:pPr marL="457200" indent="-32796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New and complex topic to understand</a:t>
            </a:r>
            <a:endParaRPr b="0" lang="fr-BF" sz="2000" spc="-1" strike="noStrike">
              <a:latin typeface="Arial"/>
            </a:endParaRPr>
          </a:p>
          <a:p>
            <a:pPr lvl="3" marL="1828800" indent="-32796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considerable time for learning and experimentation</a:t>
            </a:r>
            <a:endParaRPr b="0" lang="fr-BF" sz="2000" spc="-1" strike="noStrike">
              <a:latin typeface="Arial"/>
            </a:endParaRPr>
          </a:p>
          <a:p>
            <a:pPr marL="457200" indent="-32796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Multiplicity of research axes with SNPs</a:t>
            </a:r>
            <a:endParaRPr b="0" lang="fr-BF" sz="2000" spc="-1" strike="noStrike">
              <a:latin typeface="Arial"/>
            </a:endParaRPr>
          </a:p>
          <a:p>
            <a:pPr lvl="3" marL="1828800" indent="-32796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2000" spc="-1" strike="noStrike">
                <a:solidFill>
                  <a:srgbClr val="000000"/>
                </a:solidFill>
                <a:latin typeface="Arial"/>
                <a:ea typeface="Arial"/>
              </a:rPr>
              <a:t>risk of dispersing efforts, potentially compromising the depth of priority analyses.</a:t>
            </a:r>
            <a:endParaRPr b="0" lang="fr-BF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FCB8D98-E108-47DB-8E2C-8B1289A2B0E3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21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CONCLUSION (1/2)</a:t>
            </a:r>
            <a:endParaRPr b="0" lang="fr-BF" sz="222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72000" y="360000"/>
            <a:ext cx="8927640" cy="47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strategy adopted is different from that of the 2 publications, but the results are the same.</a:t>
            </a:r>
            <a:endParaRPr b="0" lang="fr-BF" sz="1800" spc="-1" strike="noStrike">
              <a:latin typeface="Arial"/>
            </a:endParaRPr>
          </a:p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It is very useful to perform different strategies to confirm a result</a:t>
            </a:r>
            <a:endParaRPr b="0" lang="fr-BF" sz="1800" spc="-1" strike="noStrike">
              <a:latin typeface="Arial"/>
            </a:endParaRPr>
          </a:p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objective of this tutored project was achieved</a:t>
            </a:r>
            <a:endParaRPr b="0" lang="fr-BF" sz="1800" spc="-1" strike="noStrike">
              <a:latin typeface="Arial"/>
            </a:endParaRPr>
          </a:p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Production of a Github page</a:t>
            </a:r>
            <a:endParaRPr b="0" lang="fr-BF" sz="1800" spc="-1" strike="noStrike">
              <a:latin typeface="Arial"/>
            </a:endParaRPr>
          </a:p>
          <a:p>
            <a:pPr lvl="2" marL="13716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https://github.com/estelp/Mentoring_Project/tree/main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 </a:t>
            </a:r>
            <a:endParaRPr b="0" lang="fr-BF" sz="1800" spc="-1" strike="noStrike">
              <a:latin typeface="Arial"/>
            </a:endParaRPr>
          </a:p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Other aspects remain to be explored to better address objectives of this project</a:t>
            </a:r>
            <a:endParaRPr b="0" lang="fr-BF" sz="1800" spc="-1" strike="noStrike">
              <a:latin typeface="Arial"/>
            </a:endParaRPr>
          </a:p>
          <a:p>
            <a:pPr algn="just">
              <a:lnSpc>
                <a:spcPct val="200000"/>
              </a:lnSpc>
              <a:tabLst>
                <a:tab algn="l" pos="0"/>
              </a:tabLst>
            </a:pPr>
            <a:endParaRPr b="0" lang="fr-BF" sz="1800" spc="-1" strike="noStrike">
              <a:latin typeface="Arial"/>
            </a:endParaRPr>
          </a:p>
          <a:p>
            <a:pPr algn="just">
              <a:lnSpc>
                <a:spcPct val="200000"/>
              </a:lnSpc>
              <a:tabLst>
                <a:tab algn="l" pos="0"/>
              </a:tabLst>
            </a:pPr>
            <a:endParaRPr b="0" lang="fr-BF" sz="1800" spc="-1" strike="noStrike">
              <a:latin typeface="Arial"/>
            </a:endParaRPr>
          </a:p>
          <a:p>
            <a:pPr algn="just">
              <a:lnSpc>
                <a:spcPct val="200000"/>
              </a:lnSpc>
              <a:tabLst>
                <a:tab algn="l" pos="0"/>
              </a:tabLst>
            </a:pPr>
            <a:endParaRPr b="0" lang="fr-BF" sz="1800" spc="-1" strike="noStrike">
              <a:latin typeface="Arial"/>
            </a:endParaRPr>
          </a:p>
          <a:p>
            <a:pPr algn="just">
              <a:lnSpc>
                <a:spcPct val="200000"/>
              </a:lnSpc>
              <a:tabLst>
                <a:tab algn="l" pos="0"/>
              </a:tabLst>
            </a:pPr>
            <a:endParaRPr b="0" lang="fr-BF" sz="1800" spc="-1" strike="noStrike">
              <a:latin typeface="Arial"/>
            </a:endParaRPr>
          </a:p>
        </p:txBody>
      </p:sp>
      <p:pic>
        <p:nvPicPr>
          <p:cNvPr id="244" name="Google Shape;302;p35" descr=""/>
          <p:cNvPicPr/>
          <p:nvPr/>
        </p:nvPicPr>
        <p:blipFill>
          <a:blip r:embed="rId2"/>
          <a:stretch/>
        </p:blipFill>
        <p:spPr>
          <a:xfrm>
            <a:off x="7092360" y="1995840"/>
            <a:ext cx="1728000" cy="17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F7BBEEF-2B3C-414D-A29E-AAB0609469B0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CONCLUSION (2/2)</a:t>
            </a:r>
            <a:endParaRPr b="0" lang="fr-BF" sz="222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324000" y="504000"/>
            <a:ext cx="8562240" cy="460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EBEBAE7-0E14-4915-84F8-46C4A66504D2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PERSPECTIVES</a:t>
            </a:r>
            <a:endParaRPr b="0" lang="fr-BF" sz="222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461520" y="504000"/>
            <a:ext cx="8139240" cy="45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796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Explore other aspects of the study</a:t>
            </a:r>
            <a:endParaRPr b="0" lang="fr-BF" sz="2400" spc="-1" strike="noStrike">
              <a:latin typeface="Arial"/>
            </a:endParaRPr>
          </a:p>
          <a:p>
            <a:pPr marL="457200" indent="-32796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Perform mapping</a:t>
            </a:r>
            <a:endParaRPr b="0" lang="fr-BF" sz="2400" spc="-1" strike="noStrike">
              <a:latin typeface="Arial"/>
            </a:endParaRPr>
          </a:p>
          <a:p>
            <a:pPr marL="457200" indent="-32796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Optimize SNP filtering</a:t>
            </a:r>
            <a:endParaRPr b="0" lang="fr-BF" sz="2400" spc="-1" strike="noStrike">
              <a:latin typeface="Arial"/>
            </a:endParaRPr>
          </a:p>
          <a:p>
            <a:pPr marL="457200" indent="-32796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Organize and improve the GitHub repository</a:t>
            </a:r>
            <a:endParaRPr b="0" lang="fr-BF" sz="2400" spc="-1" strike="noStrike">
              <a:latin typeface="Arial"/>
            </a:endParaRPr>
          </a:p>
          <a:p>
            <a:pPr marL="457200" indent="-32796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Extend the project to produce a Snakefile</a:t>
            </a:r>
            <a:endParaRPr b="0" lang="fr-BF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A32FAB8-487A-4D0C-B445-DAE39CB6B826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24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728000" y="2067840"/>
            <a:ext cx="5471640" cy="192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452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1" i="1" lang="en" sz="4520" spc="-1" strike="noStrike">
                <a:solidFill>
                  <a:srgbClr val="000000"/>
                </a:solidFill>
                <a:latin typeface="Arial"/>
                <a:ea typeface="Arial"/>
              </a:rPr>
              <a:t>HANKS YOU FOR YOUR ATTENTION</a:t>
            </a:r>
            <a:endParaRPr b="0" lang="fr-BF" sz="452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265680" y="296640"/>
            <a:ext cx="3254040" cy="13928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EA8AB64-A1CF-40E7-BBDC-F5D106CEFA43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2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87560" y="744480"/>
            <a:ext cx="8642520" cy="42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Magnaporte oryzae 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(synonym of</a:t>
            </a:r>
            <a:r>
              <a:rPr b="0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Pyricularia oryzae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 is </a:t>
            </a:r>
            <a:r>
              <a:rPr b="0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an ascomycete 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hemibiotrophic</a:t>
            </a:r>
            <a:r>
              <a:rPr b="0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fungus that</a:t>
            </a:r>
            <a:r>
              <a:rPr b="0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cause blast disease.</a:t>
            </a:r>
            <a:endParaRPr b="0" lang="fr-BF" sz="1500" spc="-1" strike="noStrike">
              <a:latin typeface="Arial"/>
            </a:endParaRPr>
          </a:p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Blast is one of the most serious and devastating diseases caused by fungal pathogen. As such, it is  a major threat to global food security (</a:t>
            </a: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Khush and Jena 2009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). </a:t>
            </a:r>
            <a:endParaRPr b="0" lang="fr-BF" sz="1500" spc="-1" strike="noStrike">
              <a:latin typeface="Arial"/>
            </a:endParaRPr>
          </a:p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Rice Production : 30%–100% loss each year (</a:t>
            </a: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Mutiga </a:t>
            </a:r>
            <a:r>
              <a:rPr b="0" i="1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et al.,</a:t>
            </a: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 2021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BF" sz="1500" spc="-1" strike="noStrike">
              <a:latin typeface="Arial"/>
            </a:endParaRPr>
          </a:p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Blast disease is documented on more than 50 cultivated plant species </a:t>
            </a:r>
            <a:endParaRPr b="0" lang="fr-BF" sz="1500" spc="-1" strike="noStrike">
              <a:latin typeface="Arial"/>
            </a:endParaRPr>
          </a:p>
          <a:p>
            <a:pPr marL="914400" indent="457200" algn="just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ff"/>
                </a:solidFill>
                <a:latin typeface="Arial"/>
                <a:ea typeface="Arial"/>
              </a:rPr>
              <a:t>rice (</a:t>
            </a:r>
            <a:r>
              <a:rPr b="0" i="1" lang="en" sz="1500" spc="-1" strike="noStrike">
                <a:solidFill>
                  <a:srgbClr val="0000ff"/>
                </a:solidFill>
                <a:latin typeface="Arial"/>
                <a:ea typeface="Arial"/>
              </a:rPr>
              <a:t>Oryza sativa</a:t>
            </a:r>
            <a:r>
              <a:rPr b="0" lang="en" sz="1500" spc="-1" strike="noStrike">
                <a:solidFill>
                  <a:srgbClr val="0000ff"/>
                </a:solidFill>
                <a:latin typeface="Arial"/>
                <a:ea typeface="Arial"/>
              </a:rPr>
              <a:t>), wheat (</a:t>
            </a:r>
            <a:r>
              <a:rPr b="0" i="1" lang="en" sz="1500" spc="-1" strike="noStrike">
                <a:solidFill>
                  <a:srgbClr val="0000ff"/>
                </a:solidFill>
                <a:latin typeface="Arial"/>
                <a:ea typeface="Arial"/>
              </a:rPr>
              <a:t>Triticum aestivum</a:t>
            </a:r>
            <a:r>
              <a:rPr b="0" lang="en" sz="1500" spc="-1" strike="noStrike">
                <a:solidFill>
                  <a:srgbClr val="0000ff"/>
                </a:solidFill>
                <a:latin typeface="Arial"/>
                <a:ea typeface="Arial"/>
              </a:rPr>
              <a:t>), </a:t>
            </a:r>
            <a:endParaRPr b="0" lang="fr-BF" sz="1500" spc="-1" strike="noStrike">
              <a:latin typeface="Arial"/>
            </a:endParaRPr>
          </a:p>
          <a:p>
            <a:pPr marL="914400" indent="457200" algn="just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000ff"/>
                </a:solidFill>
                <a:latin typeface="Arial"/>
                <a:ea typeface="Arial"/>
              </a:rPr>
              <a:t>barley (</a:t>
            </a:r>
            <a:r>
              <a:rPr b="0" i="1" lang="en" sz="1500" spc="-1" strike="noStrike">
                <a:solidFill>
                  <a:srgbClr val="0000ff"/>
                </a:solidFill>
                <a:latin typeface="Arial"/>
                <a:ea typeface="Arial"/>
              </a:rPr>
              <a:t>Hordeum vulgare</a:t>
            </a:r>
            <a:r>
              <a:rPr b="0" lang="en" sz="1500" spc="-1" strike="noStrike">
                <a:solidFill>
                  <a:srgbClr val="0000ff"/>
                </a:solidFill>
                <a:latin typeface="Arial"/>
                <a:ea typeface="Arial"/>
              </a:rPr>
              <a:t>), </a:t>
            </a:r>
            <a:endParaRPr b="0" lang="fr-BF" sz="1500" spc="-1" strike="noStrike">
              <a:latin typeface="Arial"/>
            </a:endParaRPr>
          </a:p>
          <a:p>
            <a:pPr marL="914400" indent="457200" algn="just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500" spc="-1" strike="noStrike">
                <a:solidFill>
                  <a:srgbClr val="0000ff"/>
                </a:solidFill>
                <a:latin typeface="Arial"/>
                <a:ea typeface="Arial"/>
              </a:rPr>
              <a:t>ﬁnger millet (</a:t>
            </a:r>
            <a:r>
              <a:rPr b="0" i="1" lang="en" sz="1500" spc="-1" strike="noStrike">
                <a:solidFill>
                  <a:srgbClr val="0000ff"/>
                </a:solidFill>
                <a:latin typeface="Arial"/>
                <a:ea typeface="Arial"/>
              </a:rPr>
              <a:t>Eleusine coracana</a:t>
            </a:r>
            <a:r>
              <a:rPr b="0" lang="en" sz="1500" spc="-1" strike="noStrike">
                <a:solidFill>
                  <a:srgbClr val="0000ff"/>
                </a:solidFill>
                <a:latin typeface="Arial"/>
                <a:ea typeface="Arial"/>
              </a:rPr>
              <a:t>) etc.</a:t>
            </a:r>
            <a:endParaRPr b="0" lang="fr-BF" sz="150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BACKGROUND (1/2)</a:t>
            </a:r>
            <a:endParaRPr b="0" lang="fr-BF" sz="2220" spc="-1" strike="noStrike">
              <a:latin typeface="Arial"/>
            </a:endParaRPr>
          </a:p>
        </p:txBody>
      </p:sp>
      <p:pic>
        <p:nvPicPr>
          <p:cNvPr id="95" name="Google Shape;85;p16" descr=""/>
          <p:cNvPicPr/>
          <p:nvPr/>
        </p:nvPicPr>
        <p:blipFill>
          <a:blip r:embed="rId1"/>
          <a:srcRect l="39020" t="0" r="-6" b="0"/>
          <a:stretch/>
        </p:blipFill>
        <p:spPr>
          <a:xfrm>
            <a:off x="6516000" y="3619080"/>
            <a:ext cx="2284920" cy="104220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6487920" y="4619520"/>
            <a:ext cx="2367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Field damage in the Camargue</a:t>
            </a:r>
            <a:r>
              <a:rPr b="0" lang="en" sz="900" spc="-1" strike="noStrike">
                <a:solidFill>
                  <a:srgbClr val="000000"/>
                </a:solidFill>
                <a:latin typeface="Arial"/>
                <a:ea typeface="Arial"/>
              </a:rPr>
              <a:t>. Photos: JB Morel, INRAE</a:t>
            </a:r>
            <a:endParaRPr b="0" lang="fr-BF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EC290C1-EED6-401D-9EC5-31C06B4F27BB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3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87560" y="744480"/>
            <a:ext cx="8642520" cy="42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, ﬁrst plant pathogenic fungus to be completely sequenced (</a:t>
            </a: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Dean </a:t>
            </a:r>
            <a:r>
              <a:rPr b="0" i="1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et al.,</a:t>
            </a: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 2005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BF" sz="1500" spc="-1" strike="noStrike">
              <a:latin typeface="Arial"/>
            </a:endParaRPr>
          </a:p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High genetic variation of </a:t>
            </a:r>
            <a:r>
              <a:rPr b="0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was found in populations from</a:t>
            </a:r>
            <a:endParaRPr b="0" lang="fr-BF" sz="1500" spc="-1" strike="noStrike">
              <a:latin typeface="Arial"/>
            </a:endParaRPr>
          </a:p>
          <a:p>
            <a:pPr marL="914400" indent="457200" algn="just">
              <a:lnSpc>
                <a:spcPct val="2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South, East and Southeast Asia,</a:t>
            </a:r>
            <a:endParaRPr b="0" lang="fr-BF" sz="1500" spc="-1" strike="noStrike">
              <a:latin typeface="Arial"/>
            </a:endParaRPr>
          </a:p>
          <a:p>
            <a:pPr marL="914400" indent="457200" algn="just">
              <a:lnSpc>
                <a:spcPct val="2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which is more diverse than in other continents (</a:t>
            </a: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Zeigler, 1998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BF" sz="1500" spc="-1" strike="noStrike">
              <a:latin typeface="Arial"/>
            </a:endParaRPr>
          </a:p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Study based on microsatellites markers supported this observation</a:t>
            </a:r>
            <a:endParaRPr b="0" lang="fr-BF" sz="1500" spc="-1" strike="noStrike">
              <a:latin typeface="Arial"/>
            </a:endParaRPr>
          </a:p>
          <a:p>
            <a:pPr algn="just">
              <a:lnSpc>
                <a:spcPct val="2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Asia was the center of origin of </a:t>
            </a:r>
            <a:r>
              <a:rPr b="0" i="1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(</a:t>
            </a: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Saleh </a:t>
            </a:r>
            <a:r>
              <a:rPr b="0" i="1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et al.</a:t>
            </a: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, 2014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fr-BF" sz="1500" spc="-1" strike="noStrike">
              <a:latin typeface="Arial"/>
            </a:endParaRPr>
          </a:p>
          <a:p>
            <a:pPr marL="457200" indent="-321840" algn="just">
              <a:lnSpc>
                <a:spcPct val="200000"/>
              </a:lnSpc>
              <a:buClr>
                <a:srgbClr val="000000"/>
              </a:buClr>
              <a:buFont typeface="Arial"/>
              <a:buChar char="❏"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Advances in high-throughput genomic sequencing have enhanced single</a:t>
            </a:r>
            <a:endParaRPr b="0" lang="fr-BF" sz="1500" spc="-1" strike="noStrike">
              <a:latin typeface="Arial"/>
            </a:endParaRPr>
          </a:p>
          <a:p>
            <a:pPr marL="457200" algn="just">
              <a:lnSpc>
                <a:spcPct val="2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nucleotide polymorphism (SNP) discovery.</a:t>
            </a:r>
            <a:endParaRPr b="0" lang="fr-BF" sz="15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BACKGROUND (2/2)</a:t>
            </a:r>
            <a:endParaRPr b="0" lang="fr-BF" sz="2220" spc="-1" strike="noStrike">
              <a:latin typeface="Arial"/>
            </a:endParaRPr>
          </a:p>
        </p:txBody>
      </p:sp>
      <p:pic>
        <p:nvPicPr>
          <p:cNvPr id="100" name="Google Shape;94;p17" descr=""/>
          <p:cNvPicPr/>
          <p:nvPr/>
        </p:nvPicPr>
        <p:blipFill>
          <a:blip r:embed="rId1"/>
          <a:stretch/>
        </p:blipFill>
        <p:spPr>
          <a:xfrm>
            <a:off x="7056000" y="2664000"/>
            <a:ext cx="1990440" cy="1276920"/>
          </a:xfrm>
          <a:prstGeom prst="rect">
            <a:avLst/>
          </a:prstGeom>
          <a:ln>
            <a:noFill/>
          </a:ln>
        </p:spPr>
      </p:pic>
      <p:pic>
        <p:nvPicPr>
          <p:cNvPr id="101" name="Google Shape;95;p17" descr=""/>
          <p:cNvPicPr/>
          <p:nvPr/>
        </p:nvPicPr>
        <p:blipFill>
          <a:blip r:embed="rId2"/>
          <a:stretch/>
        </p:blipFill>
        <p:spPr>
          <a:xfrm>
            <a:off x="7760520" y="3876480"/>
            <a:ext cx="798120" cy="58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31FD0E4-0CD9-4777-A725-1DCF34855B58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4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888840" y="900360"/>
            <a:ext cx="5774040" cy="31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just">
              <a:lnSpc>
                <a:spcPct val="2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11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fr-BF" sz="1100" spc="-1" strike="noStrike">
              <a:latin typeface="Arial"/>
            </a:endParaRPr>
          </a:p>
          <a:p>
            <a:pPr marL="457200" indent="-315360" algn="just">
              <a:lnSpc>
                <a:spcPct val="200000"/>
              </a:lnSpc>
              <a:buClr>
                <a:srgbClr val="595959"/>
              </a:buClr>
              <a:buFont typeface="Arial"/>
              <a:buChar char="➢"/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Arial"/>
                <a:ea typeface="Arial"/>
              </a:rPr>
              <a:t>We aim to understand the structure of </a:t>
            </a:r>
            <a:r>
              <a:rPr b="0" i="1" lang="en" sz="1700" spc="-1" strike="noStrike">
                <a:solidFill>
                  <a:srgbClr val="000000"/>
                </a:solidFill>
                <a:latin typeface="Arial"/>
                <a:ea typeface="Arial"/>
              </a:rPr>
              <a:t>M. oryzae</a:t>
            </a:r>
            <a:r>
              <a:rPr b="0" lang="en" sz="1700" spc="-1" strike="noStrike">
                <a:solidFill>
                  <a:srgbClr val="000000"/>
                </a:solidFill>
                <a:latin typeface="Arial"/>
                <a:ea typeface="Arial"/>
              </a:rPr>
              <a:t> populations</a:t>
            </a:r>
            <a:endParaRPr b="0" lang="fr-BF" sz="1700" spc="-1" strike="noStrike">
              <a:latin typeface="Arial"/>
            </a:endParaRPr>
          </a:p>
          <a:p>
            <a:pPr lvl="1" marL="914400" indent="-315360" algn="just">
              <a:lnSpc>
                <a:spcPct val="200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Arial"/>
                <a:ea typeface="Arial"/>
              </a:rPr>
              <a:t>What is the link between host and population structure?</a:t>
            </a:r>
            <a:endParaRPr b="0" lang="fr-BF" sz="1700" spc="-1" strike="noStrike">
              <a:latin typeface="Arial"/>
            </a:endParaRPr>
          </a:p>
          <a:p>
            <a:pPr lvl="1" marL="914400" indent="-315360" algn="just">
              <a:lnSpc>
                <a:spcPct val="200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700" spc="-1" strike="noStrike">
                <a:solidFill>
                  <a:srgbClr val="000000"/>
                </a:solidFill>
                <a:latin typeface="Arial"/>
                <a:ea typeface="Arial"/>
              </a:rPr>
              <a:t>Are there cryptic species within </a:t>
            </a:r>
            <a:r>
              <a:rPr b="0" i="1" lang="en" sz="1700" spc="-1" strike="noStrike">
                <a:solidFill>
                  <a:srgbClr val="000000"/>
                </a:solidFill>
                <a:latin typeface="Arial"/>
                <a:ea typeface="Arial"/>
              </a:rPr>
              <a:t>M.oryzae </a:t>
            </a:r>
            <a:r>
              <a:rPr b="0" lang="en" sz="17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fr-BF" sz="1700" spc="-1" strike="noStrike">
              <a:latin typeface="Arial"/>
            </a:endParaRPr>
          </a:p>
        </p:txBody>
      </p:sp>
      <p:pic>
        <p:nvPicPr>
          <p:cNvPr id="104" name="Google Shape;102;p18" descr=""/>
          <p:cNvPicPr/>
          <p:nvPr/>
        </p:nvPicPr>
        <p:blipFill>
          <a:blip r:embed="rId1"/>
          <a:stretch/>
        </p:blipFill>
        <p:spPr>
          <a:xfrm>
            <a:off x="6831720" y="2950200"/>
            <a:ext cx="1998360" cy="155880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OBJECTIVES</a:t>
            </a:r>
            <a:br/>
            <a:endParaRPr b="0" lang="fr-BF" sz="2220" spc="-1" strike="noStrike">
              <a:latin typeface="Arial"/>
            </a:endParaRPr>
          </a:p>
        </p:txBody>
      </p:sp>
      <p:pic>
        <p:nvPicPr>
          <p:cNvPr id="106" name="Google Shape;104;p18" descr=""/>
          <p:cNvPicPr/>
          <p:nvPr/>
        </p:nvPicPr>
        <p:blipFill>
          <a:blip r:embed="rId2"/>
          <a:stretch/>
        </p:blipFill>
        <p:spPr>
          <a:xfrm>
            <a:off x="77760" y="253080"/>
            <a:ext cx="1079280" cy="126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7FF19BB-E9FD-4A1F-8517-6D88FD1E250B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5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MIND MAP</a:t>
            </a:r>
            <a:endParaRPr b="0" lang="fr-BF" sz="222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145440" y="537120"/>
            <a:ext cx="434304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Orgnanization for data analyzis : Mind Map</a:t>
            </a:r>
            <a:endParaRPr b="0" lang="fr-BF" sz="14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3072" t="0" r="862" b="4605"/>
          <a:stretch/>
        </p:blipFill>
        <p:spPr>
          <a:xfrm>
            <a:off x="252000" y="985320"/>
            <a:ext cx="8566920" cy="3153240"/>
          </a:xfrm>
          <a:prstGeom prst="rect">
            <a:avLst/>
          </a:prstGeom>
          <a:ln>
            <a:noFill/>
          </a:ln>
        </p:spPr>
      </p:pic>
      <p:pic>
        <p:nvPicPr>
          <p:cNvPr id="111" name="Google Shape;113;p19" descr=""/>
          <p:cNvPicPr/>
          <p:nvPr/>
        </p:nvPicPr>
        <p:blipFill>
          <a:blip r:embed="rId2"/>
          <a:stretch/>
        </p:blipFill>
        <p:spPr>
          <a:xfrm>
            <a:off x="6984000" y="3852000"/>
            <a:ext cx="1265760" cy="126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4D531B-5991-49CC-8905-F6DC27E0A268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6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DATABASES &amp; BIBLIOGRAPHY (1/2)</a:t>
            </a:r>
            <a:endParaRPr b="0" lang="fr-BF" sz="2220" spc="-1" strike="noStrike">
              <a:latin typeface="Arial"/>
            </a:endParaRPr>
          </a:p>
        </p:txBody>
      </p:sp>
      <p:pic>
        <p:nvPicPr>
          <p:cNvPr id="114" name="Google Shape;120;p20" descr=""/>
          <p:cNvPicPr/>
          <p:nvPr/>
        </p:nvPicPr>
        <p:blipFill>
          <a:blip r:embed="rId1"/>
          <a:stretch/>
        </p:blipFill>
        <p:spPr>
          <a:xfrm>
            <a:off x="0" y="701280"/>
            <a:ext cx="5217480" cy="2951640"/>
          </a:xfrm>
          <a:prstGeom prst="rect">
            <a:avLst/>
          </a:prstGeom>
          <a:ln>
            <a:noFill/>
          </a:ln>
        </p:spPr>
      </p:pic>
      <p:pic>
        <p:nvPicPr>
          <p:cNvPr id="115" name="Google Shape;121;p20" descr=""/>
          <p:cNvPicPr/>
          <p:nvPr/>
        </p:nvPicPr>
        <p:blipFill>
          <a:blip r:embed="rId2"/>
          <a:stretch/>
        </p:blipFill>
        <p:spPr>
          <a:xfrm>
            <a:off x="5295960" y="672120"/>
            <a:ext cx="3846240" cy="3229560"/>
          </a:xfrm>
          <a:prstGeom prst="rect">
            <a:avLst/>
          </a:prstGeom>
          <a:ln>
            <a:noFill/>
          </a:ln>
        </p:spPr>
      </p:pic>
      <p:pic>
        <p:nvPicPr>
          <p:cNvPr id="116" name="Google Shape;122;p20" descr=""/>
          <p:cNvPicPr/>
          <p:nvPr/>
        </p:nvPicPr>
        <p:blipFill>
          <a:blip r:embed="rId3"/>
          <a:stretch/>
        </p:blipFill>
        <p:spPr>
          <a:xfrm>
            <a:off x="2178000" y="3799800"/>
            <a:ext cx="5414400" cy="132444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72000" y="2232000"/>
            <a:ext cx="4822920" cy="286920"/>
          </a:xfrm>
          <a:prstGeom prst="rect">
            <a:avLst/>
          </a:prstGeom>
          <a:noFill/>
          <a:ln w="19080">
            <a:solidFill>
              <a:srgbClr val="f10d0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4"/>
          <p:cNvSpPr/>
          <p:nvPr/>
        </p:nvSpPr>
        <p:spPr>
          <a:xfrm>
            <a:off x="6552000" y="1296000"/>
            <a:ext cx="2014920" cy="646920"/>
          </a:xfrm>
          <a:prstGeom prst="rect">
            <a:avLst/>
          </a:prstGeom>
          <a:noFill/>
          <a:ln w="19080">
            <a:solidFill>
              <a:srgbClr val="f10d0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4D61EF3-BEA8-431E-9698-985FB8BFA99F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7</a:t>
            </a:fld>
            <a:endParaRPr b="0" lang="fr-BF" sz="10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11760" y="9936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DATABASES &amp; BIBLIOGRAPHY (2/2)</a:t>
            </a:r>
            <a:endParaRPr b="0" lang="fr-BF" sz="2220" spc="-1" strike="noStrike">
              <a:latin typeface="Arial"/>
            </a:endParaRPr>
          </a:p>
        </p:txBody>
      </p:sp>
      <p:pic>
        <p:nvPicPr>
          <p:cNvPr id="121" name="Google Shape;129;p21" descr=""/>
          <p:cNvPicPr/>
          <p:nvPr/>
        </p:nvPicPr>
        <p:blipFill>
          <a:blip r:embed="rId1"/>
          <a:stretch/>
        </p:blipFill>
        <p:spPr>
          <a:xfrm>
            <a:off x="37440" y="600120"/>
            <a:ext cx="5823360" cy="2651760"/>
          </a:xfrm>
          <a:prstGeom prst="rect">
            <a:avLst/>
          </a:prstGeom>
          <a:ln>
            <a:noFill/>
          </a:ln>
        </p:spPr>
      </p:pic>
      <p:pic>
        <p:nvPicPr>
          <p:cNvPr id="122" name="Google Shape;130;p21" descr=""/>
          <p:cNvPicPr/>
          <p:nvPr/>
        </p:nvPicPr>
        <p:blipFill>
          <a:blip r:embed="rId2"/>
          <a:srcRect l="0" t="0" r="0" b="37399"/>
          <a:stretch/>
        </p:blipFill>
        <p:spPr>
          <a:xfrm>
            <a:off x="2385720" y="2535840"/>
            <a:ext cx="6449040" cy="253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F68E156-0AFA-4AB9-8F06-440B9A11810D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8</a:t>
            </a:fld>
            <a:endParaRPr b="0" lang="fr-BF" sz="1000" spc="-1" strike="noStrike">
              <a:latin typeface="Arial"/>
            </a:endParaRPr>
          </a:p>
        </p:txBody>
      </p:sp>
      <p:pic>
        <p:nvPicPr>
          <p:cNvPr id="124" name="Google Shape;136;p22_0" descr=""/>
          <p:cNvPicPr/>
          <p:nvPr/>
        </p:nvPicPr>
        <p:blipFill>
          <a:blip r:embed="rId1"/>
          <a:stretch/>
        </p:blipFill>
        <p:spPr>
          <a:xfrm>
            <a:off x="4538880" y="323280"/>
            <a:ext cx="4388040" cy="223128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3456000" y="4519440"/>
            <a:ext cx="546984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Figure 1 : (A)Map indicating 27 countries where the</a:t>
            </a:r>
            <a:r>
              <a:rPr b="0" i="1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 M.Oryzae</a:t>
            </a:r>
            <a:r>
              <a:rPr b="0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 were collected . Abbreviations (Codes ISO 3166-1) (B)Pie chart showing the number of </a:t>
            </a:r>
            <a:r>
              <a:rPr b="0" i="1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M.Oryzae i</a:t>
            </a:r>
            <a:r>
              <a:rPr b="0" lang="en" sz="800" spc="-1" strike="noStrike">
                <a:solidFill>
                  <a:srgbClr val="000000"/>
                </a:solidFill>
                <a:latin typeface="Arial"/>
                <a:ea typeface="Arial"/>
              </a:rPr>
              <a:t>solates reported from each country, (C ) host plant  of the study</a:t>
            </a:r>
            <a:endParaRPr b="0" lang="fr-BF" sz="8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311760" y="23040"/>
            <a:ext cx="8518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220" spc="-1" strike="noStrike">
                <a:solidFill>
                  <a:srgbClr val="000000"/>
                </a:solidFill>
                <a:latin typeface="Arial"/>
                <a:ea typeface="Arial"/>
              </a:rPr>
              <a:t>BIOINFORMATIC STRATEGY (1/3)</a:t>
            </a:r>
            <a:endParaRPr b="0" lang="fr-BF" sz="222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49680" y="519480"/>
            <a:ext cx="4081320" cy="273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5360" algn="just">
              <a:lnSpc>
                <a:spcPct val="150000"/>
              </a:lnSpc>
              <a:buClr>
                <a:srgbClr val="000000"/>
              </a:buClr>
              <a:buFont typeface="Arial"/>
              <a:buChar char="❏"/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Datasets</a:t>
            </a:r>
            <a:endParaRPr b="0" lang="fr-BF" sz="1400" spc="-1" strike="noStrike">
              <a:latin typeface="Arial"/>
            </a:endParaRPr>
          </a:p>
          <a:p>
            <a:pPr marL="457200" indent="-315360" algn="just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Isolates : 89</a:t>
            </a:r>
            <a:endParaRPr b="0" lang="fr-BF" sz="1400" spc="-1" strike="noStrike">
              <a:latin typeface="Arial"/>
            </a:endParaRPr>
          </a:p>
          <a:p>
            <a:pPr marL="457200" indent="-315360" algn="just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Host genus : 12</a:t>
            </a:r>
            <a:endParaRPr b="0" lang="fr-BF" sz="1400" spc="-1" strike="noStrike">
              <a:latin typeface="Arial"/>
            </a:endParaRPr>
          </a:p>
          <a:p>
            <a:pPr marL="457200" indent="-315360" algn="just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Countries : 27</a:t>
            </a:r>
            <a:endParaRPr b="0" lang="fr-BF" sz="1400" spc="-1" strike="noStrike">
              <a:latin typeface="Arial"/>
            </a:endParaRPr>
          </a:p>
          <a:p>
            <a:pPr marL="457200" indent="-315360" algn="just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Year: 1958- 2017</a:t>
            </a:r>
            <a:endParaRPr b="0" lang="fr-BF" sz="1400" spc="-1" strike="noStrike">
              <a:latin typeface="Arial"/>
            </a:endParaRPr>
          </a:p>
          <a:p>
            <a:pPr marL="457200" indent="-315360" algn="just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Sequencing technology: Illumina Miseq, Illumina HiSeq, Solexa &amp; 454.</a:t>
            </a:r>
            <a:endParaRPr b="0" lang="fr-BF" sz="1400" spc="-1" strike="noStrike">
              <a:latin typeface="Arial"/>
            </a:endParaRPr>
          </a:p>
          <a:p>
            <a:pPr marL="457200" indent="-315360" algn="just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Type of sequencing : paired-end</a:t>
            </a:r>
            <a:endParaRPr b="0" lang="fr-BF" sz="1400" spc="-1" strike="noStrike">
              <a:latin typeface="Arial"/>
            </a:endParaRPr>
          </a:p>
        </p:txBody>
      </p:sp>
      <p:pic>
        <p:nvPicPr>
          <p:cNvPr id="128" name="Google Shape;141;p22_0" descr=""/>
          <p:cNvPicPr/>
          <p:nvPr/>
        </p:nvPicPr>
        <p:blipFill>
          <a:blip r:embed="rId2"/>
          <a:stretch/>
        </p:blipFill>
        <p:spPr>
          <a:xfrm>
            <a:off x="6937920" y="2568600"/>
            <a:ext cx="416880" cy="39780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142;p22_0" descr=""/>
          <p:cNvPicPr/>
          <p:nvPr/>
        </p:nvPicPr>
        <p:blipFill>
          <a:blip r:embed="rId3"/>
          <a:stretch/>
        </p:blipFill>
        <p:spPr>
          <a:xfrm>
            <a:off x="195480" y="3240000"/>
            <a:ext cx="3312000" cy="1857240"/>
          </a:xfrm>
          <a:prstGeom prst="rect">
            <a:avLst/>
          </a:prstGeom>
          <a:ln>
            <a:noFill/>
          </a:ln>
        </p:spPr>
      </p:pic>
      <p:pic>
        <p:nvPicPr>
          <p:cNvPr id="130" name="Google Shape;143;p22_0" descr=""/>
          <p:cNvPicPr/>
          <p:nvPr/>
        </p:nvPicPr>
        <p:blipFill>
          <a:blip r:embed="rId4"/>
          <a:stretch/>
        </p:blipFill>
        <p:spPr>
          <a:xfrm>
            <a:off x="5995440" y="2695320"/>
            <a:ext cx="2711160" cy="1983600"/>
          </a:xfrm>
          <a:prstGeom prst="rect">
            <a:avLst/>
          </a:prstGeom>
          <a:ln>
            <a:noFill/>
          </a:ln>
        </p:spPr>
      </p:pic>
      <p:sp>
        <p:nvSpPr>
          <p:cNvPr id="131" name="CustomShape 5"/>
          <p:cNvSpPr/>
          <p:nvPr/>
        </p:nvSpPr>
        <p:spPr>
          <a:xfrm>
            <a:off x="5670000" y="2679840"/>
            <a:ext cx="360360" cy="39132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endParaRPr b="0" lang="fr-BF" sz="14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61200" y="3417840"/>
            <a:ext cx="360360" cy="39132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fr-BF" sz="1400" spc="-1" strike="noStrike"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4642920" y="437400"/>
            <a:ext cx="360360" cy="391320"/>
          </a:xfrm>
          <a:prstGeom prst="ellipse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endParaRPr b="0" lang="fr-BF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fr-BF</dc:language>
  <cp:lastModifiedBy>Pakyendou Estel NAME</cp:lastModifiedBy>
  <dcterms:modified xsi:type="dcterms:W3CDTF">2025-02-15T22:35:58Z</dcterms:modified>
  <cp:revision>47</cp:revision>
  <dc:subject/>
  <dc:title/>
</cp:coreProperties>
</file>